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806" r:id="rId2"/>
    <p:sldMasterId id="2147483882" r:id="rId3"/>
    <p:sldMasterId id="2147483735" r:id="rId4"/>
    <p:sldMasterId id="2147483808" r:id="rId5"/>
    <p:sldMasterId id="2147483837" r:id="rId6"/>
    <p:sldMasterId id="2147483842" r:id="rId7"/>
    <p:sldMasterId id="2147483810" r:id="rId8"/>
    <p:sldMasterId id="2147483846" r:id="rId9"/>
    <p:sldMasterId id="2147483874" r:id="rId10"/>
  </p:sldMasterIdLst>
  <p:notesMasterIdLst>
    <p:notesMasterId r:id="rId30"/>
  </p:notesMasterIdLst>
  <p:handoutMasterIdLst>
    <p:handoutMasterId r:id="rId31"/>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D33"/>
    <a:srgbClr val="B21F64"/>
    <a:srgbClr val="82BC41"/>
    <a:srgbClr val="0076BD"/>
    <a:srgbClr val="0EA2DC"/>
    <a:srgbClr val="F89C22"/>
    <a:srgbClr val="878687"/>
    <a:srgbClr val="F89228"/>
    <a:srgbClr val="0076CA"/>
    <a:srgbClr val="E19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2" autoAdjust="0"/>
    <p:restoredTop sz="77946"/>
  </p:normalViewPr>
  <p:slideViewPr>
    <p:cSldViewPr snapToGrid="0" snapToObjects="1">
      <p:cViewPr varScale="1">
        <p:scale>
          <a:sx n="73" d="100"/>
          <a:sy n="73" d="100"/>
        </p:scale>
        <p:origin x="2648" y="1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D56C94-D025-47AB-8882-1E793745E65D}" type="datetimeFigureOut">
              <a:rPr lang="en-US" smtClean="0"/>
              <a:t>8/31/18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774F9B-EBE6-4EDC-AAB8-01A98DB1D8A3}" type="slidenum">
              <a:rPr lang="en-US" smtClean="0"/>
              <a:t>‹#›</a:t>
            </a:fld>
            <a:endParaRPr lang="en-US"/>
          </a:p>
        </p:txBody>
      </p:sp>
    </p:spTree>
    <p:extLst>
      <p:ext uri="{BB962C8B-B14F-4D97-AF65-F5344CB8AC3E}">
        <p14:creationId xmlns:p14="http://schemas.microsoft.com/office/powerpoint/2010/main" val="63052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F1A0-40F8-B446-B0D5-115E661FAA78}" type="datetimeFigureOut">
              <a:rPr lang="en-US" smtClean="0"/>
              <a:t>8/31/18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D0FD3-7C54-824B-8231-A67BB9B8BF64}" type="slidenum">
              <a:rPr lang="en-US" smtClean="0"/>
              <a:t>‹#›</a:t>
            </a:fld>
            <a:endParaRPr lang="en-US"/>
          </a:p>
        </p:txBody>
      </p:sp>
    </p:spTree>
    <p:extLst>
      <p:ext uri="{BB962C8B-B14F-4D97-AF65-F5344CB8AC3E}">
        <p14:creationId xmlns:p14="http://schemas.microsoft.com/office/powerpoint/2010/main" val="13448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0FD3-7C54-824B-8231-A67BB9B8BF64}" type="slidenum">
              <a:rPr lang="en-US" smtClean="0"/>
              <a:t>1</a:t>
            </a:fld>
            <a:endParaRPr lang="en-US"/>
          </a:p>
        </p:txBody>
      </p:sp>
    </p:spTree>
    <p:extLst>
      <p:ext uri="{BB962C8B-B14F-4D97-AF65-F5344CB8AC3E}">
        <p14:creationId xmlns:p14="http://schemas.microsoft.com/office/powerpoint/2010/main" val="150008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lvl="0" indent="-571500">
              <a:buFont typeface="Arial"/>
              <a:buChar char="•"/>
            </a:pPr>
            <a:r>
              <a:rPr lang="en-US" sz="1200" dirty="0"/>
              <a:t>Soliciting parent participation on school and district accountability committees (SACs and DACs), including parents that represent the student population.</a:t>
            </a:r>
          </a:p>
          <a:p>
            <a:pPr marL="571500" lvl="0" indent="-571500">
              <a:buFont typeface="Arial"/>
              <a:buChar char="•"/>
            </a:pPr>
            <a:r>
              <a:rPr lang="en-US" sz="1200" dirty="0"/>
              <a:t>Incorporating strategies on the Unified Improvement Plan to increase family engagement in schools (Priority Improvement and Turnaround Schools).</a:t>
            </a:r>
            <a:endParaRPr lang="en-US" dirty="0">
              <a:effectLst/>
            </a:endParaRPr>
          </a:p>
          <a:p>
            <a:endParaRPr lang="en-US" dirty="0">
              <a:effectLst/>
            </a:endParaRPr>
          </a:p>
          <a:p>
            <a:r>
              <a:rPr lang="en-US" dirty="0">
                <a:effectLst/>
              </a:rPr>
              <a:t>Fourth, Senate Bill 13-193 strengthens and increases the importance of family engagement and expands duties of CSCs by requiring increased publicizing of opportunities and soliciting parents to serve on a CSC.</a:t>
            </a:r>
          </a:p>
          <a:p>
            <a:r>
              <a:rPr lang="en-US" dirty="0">
                <a:effectLst/>
              </a:rPr>
              <a:t> </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Specifically, the bill solicits parent participation on school and district accountability committees (SACs and DACs), including parents that represent the student population.</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It also incorporates strategies on the Unified Improvement Plan to increase parent engagement in schools (Priority Improvement and Turnaround Schools).</a:t>
            </a:r>
          </a:p>
          <a:p>
            <a:pPr marL="171450" lvl="0" indent="-171450">
              <a:buFont typeface="Arial"/>
              <a:buChar char="•"/>
            </a:pPr>
            <a:endParaRPr lang="en-US" sz="1200" kern="1200" dirty="0">
              <a:solidFill>
                <a:schemeClr val="tx1"/>
              </a:solidFill>
              <a:effectLst/>
              <a:latin typeface="+mn-lt"/>
              <a:ea typeface="ＭＳ Ｐゴシック" charset="0"/>
              <a:cs typeface="ＭＳ Ｐゴシック" charset="0"/>
            </a:endParaRPr>
          </a:p>
          <a:p>
            <a:pPr marL="0" lvl="0" indent="0">
              <a:buFont typeface="Arial"/>
              <a:buNone/>
            </a:pPr>
            <a:r>
              <a:rPr lang="en-US" sz="1200" kern="1200" dirty="0">
                <a:solidFill>
                  <a:schemeClr val="tx1"/>
                </a:solidFill>
                <a:effectLst/>
                <a:latin typeface="+mn-lt"/>
                <a:ea typeface="ＭＳ Ｐゴシック" charset="0"/>
                <a:cs typeface="ＭＳ Ｐゴシック" charset="0"/>
              </a:rPr>
              <a:t>Mention that a best practice could have a integrated governance structure (CSC, ELA, Title I)– for more info go the The Commons </a:t>
            </a:r>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10</a:t>
            </a:fld>
            <a:endParaRPr lang="en-US"/>
          </a:p>
        </p:txBody>
      </p:sp>
    </p:spTree>
    <p:extLst>
      <p:ext uri="{BB962C8B-B14F-4D97-AF65-F5344CB8AC3E}">
        <p14:creationId xmlns:p14="http://schemas.microsoft.com/office/powerpoint/2010/main" val="177045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Fifth, the DPS Board</a:t>
            </a:r>
            <a:r>
              <a:rPr lang="en-US" sz="1200" kern="1200" baseline="0" dirty="0">
                <a:solidFill>
                  <a:schemeClr val="tx1"/>
                </a:solidFill>
                <a:effectLst/>
                <a:latin typeface="+mn-lt"/>
                <a:ea typeface="ＭＳ Ｐゴシック" charset="0"/>
                <a:cs typeface="ＭＳ Ｐゴシック" charset="0"/>
              </a:rPr>
              <a:t> of Education Policy </a:t>
            </a:r>
            <a:r>
              <a:rPr lang="en-US" sz="1200" kern="1200" dirty="0">
                <a:solidFill>
                  <a:schemeClr val="tx1"/>
                </a:solidFill>
                <a:effectLst/>
                <a:latin typeface="+mn-lt"/>
                <a:ea typeface="ＭＳ Ｐゴシック" charset="0"/>
                <a:cs typeface="ＭＳ Ｐゴシック" charset="0"/>
              </a:rPr>
              <a:t>BDF-R4 outlines the CSC purpose and scope. I explained the purpose earlier, and we will cover the scope in a later section, but it’s good to know that both of these components come from the DPS Board</a:t>
            </a:r>
            <a:r>
              <a:rPr lang="en-US" sz="1200" kern="1200" baseline="0" dirty="0">
                <a:solidFill>
                  <a:schemeClr val="tx1"/>
                </a:solidFill>
                <a:effectLst/>
                <a:latin typeface="+mn-lt"/>
                <a:ea typeface="ＭＳ Ｐゴシック" charset="0"/>
                <a:cs typeface="ＭＳ Ｐゴシック" charset="0"/>
              </a:rPr>
              <a:t> of Education Policy</a:t>
            </a:r>
            <a:r>
              <a:rPr lang="en-US" sz="1200" kern="1200" dirty="0">
                <a:solidFill>
                  <a:schemeClr val="tx1"/>
                </a:solidFill>
                <a:effectLst/>
                <a:latin typeface="+mn-lt"/>
                <a:ea typeface="ＭＳ Ｐゴシック" charset="0"/>
                <a:cs typeface="ＭＳ Ｐゴシック" charset="0"/>
              </a:rPr>
              <a:t>.</a:t>
            </a:r>
            <a:endParaRPr lang="en-US" dirty="0">
              <a:effectLst/>
            </a:endParaRPr>
          </a:p>
          <a:p>
            <a:endParaRPr lang="en-US" dirty="0">
              <a:latin typeface="Calibri" charset="0"/>
            </a:endParaRPr>
          </a:p>
          <a:p>
            <a:r>
              <a:rPr lang="en-US" sz="1200" kern="1200" dirty="0">
                <a:solidFill>
                  <a:schemeClr val="tx1"/>
                </a:solidFill>
                <a:effectLst/>
                <a:latin typeface="+mn-lt"/>
                <a:ea typeface="ＭＳ Ｐゴシック" charset="0"/>
                <a:cs typeface="ＭＳ Ｐゴシック" charset="0"/>
              </a:rPr>
              <a:t>Sixth, there are also a number of sections in the Denver Classroom Teacher’s Association (DCTA) agreement </a:t>
            </a:r>
            <a:r>
              <a:rPr lang="en-US" dirty="0">
                <a:effectLst/>
              </a:rPr>
              <a:t>that apply to the CSC. These are listed on the handout.</a:t>
            </a:r>
          </a:p>
          <a:p>
            <a:r>
              <a:rPr lang="en-US" i="1" dirty="0">
                <a:effectLst/>
              </a:rPr>
              <a:t> </a:t>
            </a:r>
            <a:endParaRPr lang="en-US" dirty="0">
              <a:effectLst/>
            </a:endParaRPr>
          </a:p>
          <a:p>
            <a:r>
              <a:rPr lang="en-US" i="1" dirty="0">
                <a:effectLst/>
              </a:rPr>
              <a:t>Trainer may wish to walk through these or ask participants to review and answer questions as needed.</a:t>
            </a:r>
          </a:p>
          <a:p>
            <a:endParaRPr lang="en-US" i="1" dirty="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Lastly, the Consent Decree (2012) of the U.S. District Court, Chapters 6 and 9, provides information related to the CSC’s requirements as related to the English Language Acquisition (ELA) Program.</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a:t>
            </a:r>
          </a:p>
          <a:p>
            <a:r>
              <a:rPr lang="en-US" sz="1200" b="1" kern="1200" dirty="0">
                <a:solidFill>
                  <a:schemeClr val="tx1"/>
                </a:solidFill>
                <a:effectLst/>
                <a:latin typeface="+mn-lt"/>
                <a:ea typeface="ＭＳ Ｐゴシック" charset="0"/>
                <a:cs typeface="ＭＳ Ｐゴシック" charset="0"/>
              </a:rPr>
              <a:t>Sample Bylaws</a:t>
            </a:r>
            <a:endParaRPr lang="en-US" dirty="0">
              <a:effectLst/>
            </a:endParaRPr>
          </a:p>
          <a:p>
            <a:r>
              <a:rPr lang="en-US" sz="1200" b="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The CSC handbook is a great resource because it spells out all of the sample bylaws that should be included. Take 5 minutes to review these bylaws, and I’ll answer any questions that you may have.</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p:txBody>
      </p:sp>
      <p:sp>
        <p:nvSpPr>
          <p:cNvPr id="4" name="Slide Number Placeholder 3"/>
          <p:cNvSpPr>
            <a:spLocks noGrp="1"/>
          </p:cNvSpPr>
          <p:nvPr>
            <p:ph type="sldNum" sz="quarter" idx="5"/>
          </p:nvPr>
        </p:nvSpPr>
        <p:spPr/>
        <p:txBody>
          <a:bodyPr/>
          <a:lstStyle/>
          <a:p>
            <a:fld id="{A3AD0FD3-7C54-824B-8231-A67BB9B8BF64}" type="slidenum">
              <a:rPr lang="en-US" smtClean="0"/>
              <a:t>11</a:t>
            </a:fld>
            <a:endParaRPr lang="en-US"/>
          </a:p>
        </p:txBody>
      </p:sp>
    </p:spTree>
    <p:extLst>
      <p:ext uri="{BB962C8B-B14F-4D97-AF65-F5344CB8AC3E}">
        <p14:creationId xmlns:p14="http://schemas.microsoft.com/office/powerpoint/2010/main" val="2921978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Scope of Duties</a:t>
            </a:r>
            <a:endParaRPr lang="en-US" dirty="0">
              <a:effectLst/>
            </a:endParaRPr>
          </a:p>
          <a:p>
            <a:r>
              <a:rPr lang="en-US" sz="1200" b="1" kern="1200" dirty="0">
                <a:solidFill>
                  <a:schemeClr val="tx1"/>
                </a:solidFill>
                <a:effectLst/>
                <a:latin typeface="+mn-lt"/>
                <a:ea typeface="ＭＳ Ｐゴシック" charset="0"/>
                <a:cs typeface="ＭＳ Ｐゴシック" charset="0"/>
              </a:rPr>
              <a:t> </a:t>
            </a:r>
            <a:endParaRPr lang="en-US" dirty="0">
              <a:effectLst/>
            </a:endParaRPr>
          </a:p>
          <a:p>
            <a:r>
              <a:rPr lang="en-US" sz="1200" kern="1200" dirty="0">
                <a:solidFill>
                  <a:schemeClr val="tx1"/>
                </a:solidFill>
                <a:effectLst/>
                <a:latin typeface="+mn-lt"/>
                <a:ea typeface="ＭＳ Ｐゴシック" charset="0"/>
                <a:cs typeface="ＭＳ Ｐゴシック" charset="0"/>
              </a:rPr>
              <a:t>There duties for members of a CSC. </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Unified Improvement Plan (UIP)</a:t>
            </a:r>
          </a:p>
          <a:p>
            <a:pPr marL="628650" lvl="1" indent="-171450">
              <a:buFont typeface="Arial"/>
              <a:buChar char="•"/>
            </a:pPr>
            <a:r>
              <a:rPr lang="en-US" sz="1200" kern="1200" dirty="0">
                <a:solidFill>
                  <a:schemeClr val="tx1"/>
                </a:solidFill>
                <a:effectLst/>
                <a:latin typeface="+mn-lt"/>
                <a:ea typeface="ＭＳ Ｐゴシック" charset="0"/>
                <a:cs typeface="+mn-cs"/>
              </a:rPr>
              <a:t>The CSC should focus on the UIP as its primary responsibility at the school</a:t>
            </a:r>
          </a:p>
          <a:p>
            <a:pPr marL="628650" lvl="1" indent="-171450">
              <a:buFont typeface="Arial"/>
              <a:buChar char="•"/>
            </a:pPr>
            <a:r>
              <a:rPr lang="en-US" sz="1200" kern="1200" dirty="0">
                <a:solidFill>
                  <a:schemeClr val="tx1"/>
                </a:solidFill>
                <a:effectLst/>
                <a:latin typeface="+mn-lt"/>
                <a:ea typeface="ＭＳ Ｐゴシック" charset="0"/>
                <a:cs typeface="+mn-cs"/>
              </a:rPr>
              <a:t>The CSC should use Multiple Measures* and align resources to support the UIP and the school's program design**</a:t>
            </a:r>
          </a:p>
          <a:p>
            <a:pPr marL="628650" lvl="1" indent="-171450">
              <a:buFont typeface="Arial"/>
              <a:buChar char="•"/>
            </a:pPr>
            <a:r>
              <a:rPr lang="en-US" sz="1200" kern="1200" dirty="0">
                <a:solidFill>
                  <a:schemeClr val="tx1"/>
                </a:solidFill>
                <a:effectLst/>
                <a:latin typeface="+mn-lt"/>
                <a:ea typeface="ＭＳ Ｐゴシック" charset="0"/>
                <a:cs typeface="+mn-cs"/>
              </a:rPr>
              <a:t>The CSC should provide guidance, evaluation and recommendations for the UIP, including advising the principal (and Superintendent) and local school board or institute on the preparation of the UIP, and submitting recommendations concerning its contents </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*What are Multiple Measures? These are District-established indicators of individual school performance and data in the following areas: attendance, graduation- rate, school leadership, instructional quality, student respect, school safety, and other measures like the School Accountability Rating (SAR).</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**What is the school program design? Design of school programs in support of the school and District's goals and programs such as configuration of counseling services, inclusion of elective/special classes, and extra-curricular activities. This does not include District-mandated programs or Special Education.</a:t>
            </a:r>
            <a:endParaRPr lang="en-US" dirty="0">
              <a:effectLst/>
            </a:endParaRP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Annual school budget </a:t>
            </a:r>
          </a:p>
          <a:p>
            <a:pPr lvl="1"/>
            <a:r>
              <a:rPr lang="en-US" sz="1200" kern="1200" dirty="0">
                <a:solidFill>
                  <a:schemeClr val="tx1"/>
                </a:solidFill>
                <a:effectLst/>
                <a:latin typeface="+mn-lt"/>
                <a:ea typeface="ＭＳ Ｐゴシック" charset="0"/>
                <a:cs typeface="+mn-cs"/>
              </a:rPr>
              <a:t>The CSC should provide guidance, evaluation and recommendations for the annual school budget to ensure its alignment with the UIP and the school's program design</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Uses district established indicators such as the School Performance Framework (SPF) to evaluate the UIP and the school program design</a:t>
            </a:r>
          </a:p>
          <a:p>
            <a:pPr lvl="1"/>
            <a:r>
              <a:rPr lang="en-US" sz="1200" kern="1200" dirty="0">
                <a:solidFill>
                  <a:schemeClr val="tx1"/>
                </a:solidFill>
                <a:effectLst/>
                <a:latin typeface="+mn-lt"/>
                <a:ea typeface="ＭＳ Ｐゴシック" charset="0"/>
                <a:cs typeface="+mn-cs"/>
              </a:rPr>
              <a:t>The CSC shall advise the principal concerning preparation of the school performance plan and make recommendations to the principal concerning its contents. The principal, with the approval of the Superintendent or his or her designee, shall create and adopt the plan, taking into account the advice and recommendations of the CSC.</a:t>
            </a:r>
          </a:p>
          <a:p>
            <a:pPr lvl="1"/>
            <a:r>
              <a:rPr lang="en-US" sz="1200" kern="1200" dirty="0">
                <a:solidFill>
                  <a:schemeClr val="tx1"/>
                </a:solidFill>
                <a:effectLst/>
                <a:latin typeface="+mn-lt"/>
                <a:ea typeface="ＭＳ Ｐゴシック" charset="0"/>
                <a:cs typeface="+mn-cs"/>
              </a:rPr>
              <a:t>The CSC should provide guidance, evaluation and recommendations for the use of the staffing allocations provided by the district as it relates to the UIP, school budget and school program design, including consultation regarding adjustments that may be made due to pupil-count issues</a:t>
            </a:r>
          </a:p>
          <a:p>
            <a:pPr lvl="1"/>
            <a:r>
              <a:rPr lang="en-US" sz="1200" kern="1200" dirty="0">
                <a:solidFill>
                  <a:schemeClr val="tx1"/>
                </a:solidFill>
                <a:effectLst/>
                <a:latin typeface="+mn-lt"/>
                <a:ea typeface="ＭＳ Ｐゴシック" charset="0"/>
                <a:cs typeface="+mn-cs"/>
              </a:rPr>
              <a:t>The CSC should make recommendations regarding any changes to the school design to the District Board of Education through the building principal </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School and community engagement </a:t>
            </a:r>
          </a:p>
          <a:p>
            <a:pPr lvl="1"/>
            <a:r>
              <a:rPr lang="en-US" sz="1200" kern="1200" dirty="0">
                <a:solidFill>
                  <a:schemeClr val="tx1"/>
                </a:solidFill>
                <a:effectLst/>
                <a:latin typeface="+mn-lt"/>
                <a:ea typeface="ＭＳ Ｐゴシック" charset="0"/>
                <a:cs typeface="+mn-cs"/>
              </a:rPr>
              <a:t>The CSC should work collaboratively with the school community that includes the building principal, teachers, staff, students, parents, civic and business leaders, service and neighborhood representatives and other community members</a:t>
            </a:r>
          </a:p>
          <a:p>
            <a:pPr lvl="1"/>
            <a:r>
              <a:rPr lang="en-US" sz="1200" kern="1200" dirty="0">
                <a:solidFill>
                  <a:schemeClr val="tx1"/>
                </a:solidFill>
                <a:effectLst/>
                <a:latin typeface="+mn-lt"/>
                <a:ea typeface="ＭＳ Ｐゴシック" charset="0"/>
                <a:cs typeface="+mn-cs"/>
              </a:rPr>
              <a:t>The CSC should establish relationships with parents, community members, civic, service and neighborhood organizations to increase involvement in the school and provide a forum for community input</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School Principal Selection Advisory Committee (SPSAC)-</a:t>
            </a:r>
          </a:p>
          <a:p>
            <a:pPr lvl="0"/>
            <a:r>
              <a:rPr lang="en-US" sz="1200" kern="1200" dirty="0">
                <a:solidFill>
                  <a:schemeClr val="tx1"/>
                </a:solidFill>
                <a:effectLst/>
                <a:latin typeface="+mn-lt"/>
                <a:ea typeface="ＭＳ Ｐゴシック" charset="0"/>
                <a:cs typeface="ＭＳ Ｐゴシック" charset="0"/>
              </a:rPr>
              <a:t>The Collaborative School Committee (CSC) typically collects and recommends members of the School Principal Search Advisory Committee (SPSAC) (the group that will help interview candidates and support the process).</a:t>
            </a:r>
          </a:p>
          <a:p>
            <a:pPr lvl="0"/>
            <a:r>
              <a:rPr lang="en-US" sz="1200" kern="1200" dirty="0">
                <a:solidFill>
                  <a:schemeClr val="tx1"/>
                </a:solidFill>
                <a:effectLst/>
                <a:latin typeface="+mn-lt"/>
                <a:ea typeface="ＭＳ Ｐゴシック" charset="0"/>
                <a:cs typeface="ＭＳ Ｐゴシック" charset="0"/>
              </a:rPr>
              <a:t>Principal’s annual evaluation </a:t>
            </a:r>
          </a:p>
          <a:p>
            <a:pPr lvl="1"/>
            <a:r>
              <a:rPr lang="en-US" sz="1200" kern="1200" dirty="0">
                <a:solidFill>
                  <a:schemeClr val="tx1"/>
                </a:solidFill>
                <a:effectLst/>
                <a:latin typeface="+mn-lt"/>
                <a:ea typeface="ＭＳ Ｐゴシック" charset="0"/>
                <a:cs typeface="+mn-cs"/>
              </a:rPr>
              <a:t>One of the functions of the CSC as the end of the school nears is to complete the Principal Performance Review Summary (PPRS) “Principal’s Evaluation.”  </a:t>
            </a:r>
          </a:p>
          <a:p>
            <a:pPr lvl="1"/>
            <a:r>
              <a:rPr lang="en-US" sz="1200" kern="1200" dirty="0">
                <a:solidFill>
                  <a:schemeClr val="tx1"/>
                </a:solidFill>
                <a:effectLst/>
                <a:latin typeface="+mn-lt"/>
                <a:ea typeface="ＭＳ Ｐゴシック" charset="0"/>
                <a:cs typeface="+mn-cs"/>
              </a:rPr>
              <a:t>This involves giving input on the principal's involvement in and support of the collaborative committee process. In preparation for this task, the CSC observes and maintains a clear understanding of the ability of the principal in providing leadership to the CSC process (such as bringing decisions and relevant information to matters under the CSC’s authority in a timely and collaborative fashion).</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Review procedures and schedules***</a:t>
            </a:r>
          </a:p>
          <a:p>
            <a:pPr lvl="1"/>
            <a:r>
              <a:rPr lang="en-US" sz="1200" kern="1200" dirty="0">
                <a:solidFill>
                  <a:schemeClr val="tx1"/>
                </a:solidFill>
                <a:effectLst/>
                <a:latin typeface="+mn-lt"/>
                <a:ea typeface="ＭＳ Ｐゴシック" charset="0"/>
                <a:cs typeface="+mn-cs"/>
              </a:rPr>
              <a:t>The CSC should review, and when appropriate, provide guidance, evaluation and recommendations for discipline and safety procedures</a:t>
            </a:r>
          </a:p>
          <a:p>
            <a:pPr lvl="1"/>
            <a:r>
              <a:rPr lang="en-US" sz="1200" kern="1200" dirty="0">
                <a:solidFill>
                  <a:schemeClr val="tx1"/>
                </a:solidFill>
                <a:effectLst/>
                <a:latin typeface="+mn-lt"/>
                <a:ea typeface="ＭＳ Ｐゴシック" charset="0"/>
                <a:cs typeface="+mn-cs"/>
              </a:rPr>
              <a:t>The CSC should review, and when appropriate, revise the school calendar and/or schedule</a:t>
            </a:r>
          </a:p>
          <a:p>
            <a:r>
              <a:rPr lang="en-US" sz="1200" kern="1200" dirty="0">
                <a:solidFill>
                  <a:schemeClr val="tx1"/>
                </a:solidFill>
                <a:effectLst/>
                <a:latin typeface="+mn-lt"/>
                <a:ea typeface="ＭＳ Ｐゴシック" charset="0"/>
                <a:cs typeface="ＭＳ Ｐゴシック" charset="0"/>
              </a:rPr>
              <a:t> </a:t>
            </a:r>
            <a:endParaRPr lang="en-US" dirty="0">
              <a:effectLst/>
            </a:endParaRPr>
          </a:p>
          <a:p>
            <a:r>
              <a:rPr lang="en-US" sz="1200" kern="1200" dirty="0">
                <a:solidFill>
                  <a:schemeClr val="tx1"/>
                </a:solidFill>
                <a:effectLst/>
                <a:latin typeface="+mn-lt"/>
                <a:ea typeface="ＭＳ Ｐゴシック" charset="0"/>
                <a:cs typeface="ＭＳ Ｐゴシック" charset="0"/>
              </a:rPr>
              <a:t>***What are school schedules? </a:t>
            </a:r>
            <a:r>
              <a:rPr lang="en-US" sz="1200" i="1" kern="1200" dirty="0">
                <a:solidFill>
                  <a:schemeClr val="tx1"/>
                </a:solidFill>
                <a:effectLst/>
                <a:latin typeface="+mn-lt"/>
                <a:ea typeface="ＭＳ Ｐゴシック" charset="0"/>
                <a:cs typeface="ＭＳ Ｐゴシック" charset="0"/>
              </a:rPr>
              <a:t>***What are the school schedules? Does not include development of a master schedule or daily schedule adjustments for special programs or situations. It may include scheduling issues that occur on an annual basis.</a:t>
            </a:r>
            <a:endParaRPr lang="en-US" dirty="0">
              <a:effectLst/>
            </a:endParaRPr>
          </a:p>
          <a:p>
            <a:r>
              <a:rPr lang="en-US" sz="1200" kern="1200" dirty="0">
                <a:solidFill>
                  <a:schemeClr val="tx1"/>
                </a:solidFill>
                <a:effectLst/>
                <a:latin typeface="+mn-lt"/>
                <a:ea typeface="ＭＳ Ｐゴシック" charset="0"/>
                <a:cs typeface="ＭＳ Ｐゴシック" charset="0"/>
              </a:rPr>
              <a:t> </a:t>
            </a:r>
            <a:endParaRPr lang="en-US" dirty="0">
              <a:effectLst/>
            </a:endParaRPr>
          </a:p>
          <a:p>
            <a:pPr lvl="0"/>
            <a:r>
              <a:rPr lang="en-US" sz="1200" kern="1200" dirty="0">
                <a:solidFill>
                  <a:schemeClr val="tx1"/>
                </a:solidFill>
                <a:effectLst/>
                <a:latin typeface="+mn-lt"/>
                <a:ea typeface="ＭＳ Ｐゴシック" charset="0"/>
                <a:cs typeface="ＭＳ Ｐゴシック" charset="0"/>
              </a:rPr>
              <a:t>Compliance with CSC defining policies</a:t>
            </a:r>
          </a:p>
          <a:p>
            <a:pPr lvl="1"/>
            <a:r>
              <a:rPr lang="en-US" sz="1200" kern="1200" dirty="0">
                <a:solidFill>
                  <a:schemeClr val="tx1"/>
                </a:solidFill>
                <a:effectLst/>
                <a:latin typeface="+mn-lt"/>
                <a:ea typeface="ＭＳ Ｐゴシック" charset="0"/>
                <a:cs typeface="+mn-cs"/>
              </a:rPr>
              <a:t>The CSC should represent the diversity of the school population as well as have participation of all our stakeholders. </a:t>
            </a:r>
            <a:endParaRPr lang="en-US" dirty="0">
              <a:effectLst/>
            </a:endParaRPr>
          </a:p>
        </p:txBody>
      </p:sp>
      <p:sp>
        <p:nvSpPr>
          <p:cNvPr id="4" name="Slide Number Placeholder 3"/>
          <p:cNvSpPr>
            <a:spLocks noGrp="1"/>
          </p:cNvSpPr>
          <p:nvPr>
            <p:ph type="sldNum" sz="quarter" idx="5"/>
          </p:nvPr>
        </p:nvSpPr>
        <p:spPr/>
        <p:txBody>
          <a:bodyPr/>
          <a:lstStyle/>
          <a:p>
            <a:fld id="{A3AD0FD3-7C54-824B-8231-A67BB9B8BF64}" type="slidenum">
              <a:rPr lang="en-US" smtClean="0"/>
              <a:t>12</a:t>
            </a:fld>
            <a:endParaRPr lang="en-US"/>
          </a:p>
        </p:txBody>
      </p:sp>
    </p:spTree>
    <p:extLst>
      <p:ext uri="{BB962C8B-B14F-4D97-AF65-F5344CB8AC3E}">
        <p14:creationId xmlns:p14="http://schemas.microsoft.com/office/powerpoint/2010/main" val="3474669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Not in Scope of Duties</a:t>
            </a:r>
            <a:endParaRPr lang="en-US" dirty="0">
              <a:effectLst/>
            </a:endParaRPr>
          </a:p>
          <a:p>
            <a:r>
              <a:rPr lang="en-US" sz="1200" b="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Trainer explains,</a:t>
            </a:r>
            <a:endParaRPr lang="en-US" dirty="0">
              <a:effectLst/>
            </a:endParaRPr>
          </a:p>
          <a:p>
            <a:pPr marL="171450" indent="-171450">
              <a:buFont typeface="Arial"/>
              <a:buChar char="•"/>
            </a:pPr>
            <a:r>
              <a:rPr lang="en-US" sz="1200" kern="1200" dirty="0">
                <a:solidFill>
                  <a:schemeClr val="tx1"/>
                </a:solidFill>
                <a:effectLst/>
                <a:latin typeface="+mn-lt"/>
                <a:ea typeface="ＭＳ Ｐゴシック" charset="0"/>
                <a:cs typeface="ＭＳ Ｐゴシック" charset="0"/>
              </a:rPr>
              <a:t>The CSC is one the separate committees. In addition to the CSC, there are also: </a:t>
            </a:r>
            <a:endParaRPr lang="en-US"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The School Leadership Team, which reviews data and collaborates on the development of the UIP and professional development among its responsibilities</a:t>
            </a:r>
          </a:p>
          <a:p>
            <a:pPr marL="171450" lvl="0" indent="-171450">
              <a:buFont typeface="Arial"/>
              <a:buChar char="•"/>
            </a:pPr>
            <a:r>
              <a:rPr lang="en-US" sz="1200" kern="1200" dirty="0">
                <a:solidFill>
                  <a:schemeClr val="tx1"/>
                </a:solidFill>
                <a:effectLst/>
                <a:latin typeface="+mn-lt"/>
                <a:ea typeface="ＭＳ Ｐゴシック" charset="0"/>
              </a:rPr>
              <a:t>The instructional Leadership Team is</a:t>
            </a:r>
            <a:r>
              <a:rPr lang="en-US" sz="1200" kern="1200" baseline="0" dirty="0">
                <a:solidFill>
                  <a:schemeClr val="tx1"/>
                </a:solidFill>
                <a:effectLst/>
                <a:latin typeface="+mn-lt"/>
                <a:ea typeface="ＭＳ Ｐゴシック" charset="0"/>
              </a:rPr>
              <a:t> dedicated to improving instructional best practices</a:t>
            </a:r>
            <a:endParaRPr lang="en-US"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The personnel committee</a:t>
            </a:r>
            <a:r>
              <a:rPr lang="en-US" sz="1200" kern="1200" baseline="0" dirty="0">
                <a:solidFill>
                  <a:schemeClr val="tx1"/>
                </a:solidFill>
                <a:effectLst/>
                <a:latin typeface="+mn-lt"/>
                <a:ea typeface="ＭＳ Ｐゴシック" charset="0"/>
                <a:cs typeface="ＭＳ Ｐゴシック" charset="0"/>
              </a:rPr>
              <a:t> is responsible for hiring staff members with the exception of the school administration</a:t>
            </a:r>
            <a:endParaRPr lang="en-US" sz="1200" kern="1200" dirty="0">
              <a:solidFill>
                <a:schemeClr val="tx1"/>
              </a:solidFill>
              <a:effectLst/>
              <a:latin typeface="+mn-lt"/>
              <a:ea typeface="ＭＳ Ｐゴシック" charset="0"/>
              <a:cs typeface="ＭＳ Ｐゴシック" charset="0"/>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The English Language Acquisition Parent Advisory Committee, which provides information on the ELA program, communicates with parents and listens to parent concerns about ELA</a:t>
            </a:r>
            <a:endParaRPr lang="en-US" dirty="0">
              <a:effectLst/>
            </a:endParaRPr>
          </a:p>
          <a:p>
            <a:r>
              <a:rPr lang="en-US" sz="1200" kern="1200" dirty="0">
                <a:solidFill>
                  <a:schemeClr val="tx1"/>
                </a:solidFill>
                <a:effectLst/>
                <a:latin typeface="+mn-lt"/>
                <a:ea typeface="ＭＳ Ｐゴシック" charset="0"/>
                <a:cs typeface="ＭＳ Ｐゴシック" charset="0"/>
              </a:rPr>
              <a:t> </a:t>
            </a:r>
            <a:endParaRPr lang="en-US" dirty="0">
              <a:effectLst/>
            </a:endParaRPr>
          </a:p>
          <a:p>
            <a:r>
              <a:rPr lang="en-US" sz="1200" kern="1200" dirty="0">
                <a:solidFill>
                  <a:schemeClr val="tx1"/>
                </a:solidFill>
                <a:effectLst/>
                <a:latin typeface="+mn-lt"/>
                <a:ea typeface="ＭＳ Ｐゴシック" charset="0"/>
                <a:cs typeface="ＭＳ Ｐゴシック" charset="0"/>
              </a:rPr>
              <a:t>The CSC stands separate from the duties already covered by these other three committees.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13</a:t>
            </a:fld>
            <a:endParaRPr lang="en-US"/>
          </a:p>
        </p:txBody>
      </p:sp>
    </p:spTree>
    <p:extLst>
      <p:ext uri="{BB962C8B-B14F-4D97-AF65-F5344CB8AC3E}">
        <p14:creationId xmlns:p14="http://schemas.microsoft.com/office/powerpoint/2010/main" val="300612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 addition, CSC members do NOT:</a:t>
            </a:r>
            <a:endParaRPr lang="en-US" dirty="0">
              <a:effectLst/>
            </a:endParaRPr>
          </a:p>
          <a:p>
            <a:pPr marL="0" indent="0">
              <a:buFont typeface="Arial"/>
              <a:buNone/>
            </a:pPr>
            <a:endParaRPr lang="en-US"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Participate in the day-to-day operations of the school </a:t>
            </a:r>
            <a:endParaRPr lang="en-US"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Involve themselves in issues relating to individuals (staff, students or parents) within the school </a:t>
            </a:r>
            <a:endParaRPr lang="en-US"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Involve themselves in personnel issues (that’s the job of the personnel committee)</a:t>
            </a:r>
            <a:endParaRPr lang="en-US" dirty="0">
              <a:effectLst/>
            </a:endParaRPr>
          </a:p>
          <a:p>
            <a:r>
              <a:rPr lang="en-US" sz="1200" b="1" kern="1200" dirty="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r>
              <a:rPr lang="en-US" sz="1200" i="1" kern="1200" dirty="0">
                <a:solidFill>
                  <a:schemeClr val="tx1"/>
                </a:solidFill>
                <a:effectLst/>
                <a:latin typeface="+mn-lt"/>
                <a:ea typeface="ＭＳ Ｐゴシック" charset="0"/>
                <a:cs typeface="ＭＳ Ｐゴシック" charset="0"/>
              </a:rPr>
              <a:t>Trainer asks, Any questions?</a:t>
            </a: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14</a:t>
            </a:fld>
            <a:endParaRPr lang="en-US"/>
          </a:p>
        </p:txBody>
      </p:sp>
    </p:spTree>
    <p:extLst>
      <p:ext uri="{BB962C8B-B14F-4D97-AF65-F5344CB8AC3E}">
        <p14:creationId xmlns:p14="http://schemas.microsoft.com/office/powerpoint/2010/main" val="140572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detailed in the CSC handbook</a:t>
            </a:r>
          </a:p>
        </p:txBody>
      </p:sp>
      <p:sp>
        <p:nvSpPr>
          <p:cNvPr id="4" name="Slide Number Placeholder 3"/>
          <p:cNvSpPr>
            <a:spLocks noGrp="1"/>
          </p:cNvSpPr>
          <p:nvPr>
            <p:ph type="sldNum" sz="quarter" idx="5"/>
          </p:nvPr>
        </p:nvSpPr>
        <p:spPr/>
        <p:txBody>
          <a:bodyPr/>
          <a:lstStyle/>
          <a:p>
            <a:fld id="{A3AD0FD3-7C54-824B-8231-A67BB9B8BF64}" type="slidenum">
              <a:rPr lang="en-US" smtClean="0"/>
              <a:t>15</a:t>
            </a:fld>
            <a:endParaRPr lang="en-US"/>
          </a:p>
        </p:txBody>
      </p:sp>
    </p:spTree>
    <p:extLst>
      <p:ext uri="{BB962C8B-B14F-4D97-AF65-F5344CB8AC3E}">
        <p14:creationId xmlns:p14="http://schemas.microsoft.com/office/powerpoint/2010/main" val="73548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16</a:t>
            </a:fld>
            <a:endParaRPr lang="en-US"/>
          </a:p>
        </p:txBody>
      </p:sp>
    </p:spTree>
    <p:extLst>
      <p:ext uri="{BB962C8B-B14F-4D97-AF65-F5344CB8AC3E}">
        <p14:creationId xmlns:p14="http://schemas.microsoft.com/office/powerpoint/2010/main" val="277450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ＭＳ Ｐゴシック" charset="0"/>
                <a:cs typeface="ＭＳ Ｐゴシック" charset="0"/>
              </a:rPr>
              <a:t>Trainer explains,</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dirty="0">
                <a:effectLst/>
              </a:rPr>
              <a:t>This is a lot of information, but as I mentioned before, there are a number of other trainings that relate to the CSC. All together, they support the development of high functioning CSCs that operate in compliance with state and district policies.</a:t>
            </a:r>
          </a:p>
          <a:p>
            <a:r>
              <a:rPr lang="en-US" dirty="0">
                <a:effectLst/>
              </a:rPr>
              <a:t> </a:t>
            </a:r>
          </a:p>
          <a:p>
            <a:r>
              <a:rPr lang="en-US" dirty="0">
                <a:effectLst/>
              </a:rPr>
              <a:t>In addition to this training, you can also learn about:</a:t>
            </a:r>
          </a:p>
          <a:p>
            <a:pPr marL="171450" lvl="0" indent="-171450">
              <a:buFont typeface="Arial"/>
              <a:buChar char="•"/>
            </a:pPr>
            <a:r>
              <a:rPr lang="en-US" dirty="0">
                <a:effectLst/>
              </a:rPr>
              <a:t>Membership, elections and meetings of the CSC, including about the consensus decision making process</a:t>
            </a: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17</a:t>
            </a:fld>
            <a:endParaRPr lang="en-US"/>
          </a:p>
        </p:txBody>
      </p:sp>
    </p:spTree>
    <p:extLst>
      <p:ext uri="{BB962C8B-B14F-4D97-AF65-F5344CB8AC3E}">
        <p14:creationId xmlns:p14="http://schemas.microsoft.com/office/powerpoint/2010/main" val="44645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0FD3-7C54-824B-8231-A67BB9B8BF64}" type="slidenum">
              <a:rPr lang="en-US" smtClean="0"/>
              <a:t>18</a:t>
            </a:fld>
            <a:endParaRPr lang="en-US"/>
          </a:p>
        </p:txBody>
      </p:sp>
    </p:spTree>
    <p:extLst>
      <p:ext uri="{BB962C8B-B14F-4D97-AF65-F5344CB8AC3E}">
        <p14:creationId xmlns:p14="http://schemas.microsoft.com/office/powerpoint/2010/main" val="1010366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0FD3-7C54-824B-8231-A67BB9B8BF64}" type="slidenum">
              <a:rPr lang="en-US" smtClean="0"/>
              <a:t>19</a:t>
            </a:fld>
            <a:endParaRPr lang="en-US"/>
          </a:p>
        </p:txBody>
      </p:sp>
    </p:spTree>
    <p:extLst>
      <p:ext uri="{BB962C8B-B14F-4D97-AF65-F5344CB8AC3E}">
        <p14:creationId xmlns:p14="http://schemas.microsoft.com/office/powerpoint/2010/main" val="17174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Welcome and Introductions</a:t>
            </a:r>
          </a:p>
          <a:p>
            <a:endParaRPr lang="en-US" dirty="0">
              <a:effectLst/>
            </a:endParaRPr>
          </a:p>
          <a:p>
            <a:r>
              <a:rPr lang="en-US" sz="1200" i="1" kern="1200" dirty="0">
                <a:solidFill>
                  <a:schemeClr val="tx1"/>
                </a:solidFill>
                <a:effectLst/>
                <a:latin typeface="+mn-lt"/>
                <a:ea typeface="ＭＳ Ｐゴシック" charset="0"/>
                <a:cs typeface="ＭＳ Ｐゴシック" charset="0"/>
              </a:rPr>
              <a:t>Trainer introduces him/herself</a:t>
            </a:r>
          </a:p>
          <a:p>
            <a:endParaRPr lang="en-US" dirty="0">
              <a:effectLst/>
            </a:endParaRPr>
          </a:p>
          <a:p>
            <a:r>
              <a:rPr lang="en-US" sz="1200" i="1" kern="1200" dirty="0">
                <a:solidFill>
                  <a:schemeClr val="tx1"/>
                </a:solidFill>
                <a:effectLst/>
                <a:latin typeface="+mn-lt"/>
                <a:ea typeface="ＭＳ Ｐゴシック" charset="0"/>
                <a:cs typeface="ＭＳ Ｐゴシック" charset="0"/>
              </a:rPr>
              <a:t>Participants introduce themselves</a:t>
            </a:r>
          </a:p>
          <a:p>
            <a:pPr marL="171450" indent="-171450">
              <a:buFont typeface="Arial" panose="020B0604020202020204" pitchFamily="34" charset="0"/>
              <a:buChar char="•"/>
            </a:pPr>
            <a:r>
              <a:rPr lang="en-US" sz="1200" i="1" kern="1200" dirty="0">
                <a:solidFill>
                  <a:schemeClr val="tx1"/>
                </a:solidFill>
                <a:effectLst/>
                <a:latin typeface="+mn-lt"/>
                <a:ea typeface="ＭＳ Ｐゴシック" charset="0"/>
                <a:cs typeface="ＭＳ Ｐゴシック" charset="0"/>
              </a:rPr>
              <a:t> School affiliation Role  </a:t>
            </a:r>
          </a:p>
          <a:p>
            <a:r>
              <a:rPr lang="en-US" dirty="0">
                <a:effectLst/>
              </a:rPr>
              <a:t> </a:t>
            </a:r>
          </a:p>
          <a:p>
            <a:endParaRPr lang="en-US" dirty="0">
              <a:effectLst/>
              <a:latin typeface="Calibri" charset="0"/>
            </a:endParaRPr>
          </a:p>
        </p:txBody>
      </p:sp>
      <p:sp>
        <p:nvSpPr>
          <p:cNvPr id="4" name="Slide Number Placeholder 3"/>
          <p:cNvSpPr>
            <a:spLocks noGrp="1"/>
          </p:cNvSpPr>
          <p:nvPr>
            <p:ph type="sldNum" sz="quarter" idx="5"/>
          </p:nvPr>
        </p:nvSpPr>
        <p:spPr/>
        <p:txBody>
          <a:bodyPr/>
          <a:lstStyle/>
          <a:p>
            <a:fld id="{A3AD0FD3-7C54-824B-8231-A67BB9B8BF64}" type="slidenum">
              <a:rPr lang="en-US" smtClean="0"/>
              <a:t>2</a:t>
            </a:fld>
            <a:endParaRPr lang="en-US"/>
          </a:p>
        </p:txBody>
      </p:sp>
    </p:spTree>
    <p:extLst>
      <p:ext uri="{BB962C8B-B14F-4D97-AF65-F5344CB8AC3E}">
        <p14:creationId xmlns:p14="http://schemas.microsoft.com/office/powerpoint/2010/main" val="5375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Overview of agenda</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Trainer explains:</a:t>
            </a:r>
            <a:endParaRPr lang="en-US" dirty="0">
              <a:effectLst/>
            </a:endParaRPr>
          </a:p>
          <a:p>
            <a:pPr marL="171450" lvl="0" indent="-171450">
              <a:buFont typeface="Arial"/>
              <a:buChar char="•"/>
            </a:pPr>
            <a:r>
              <a:rPr lang="en-US" dirty="0">
                <a:effectLst/>
              </a:rPr>
              <a:t>State law that each school has a School Accountability Committee (SAC)</a:t>
            </a:r>
          </a:p>
          <a:p>
            <a:pPr marL="171450" lvl="0" indent="-171450">
              <a:buFont typeface="Arial"/>
              <a:buChar char="•"/>
            </a:pPr>
            <a:r>
              <a:rPr lang="en-US" dirty="0">
                <a:effectLst/>
              </a:rPr>
              <a:t>At DPS, we refer to them as Collaborative School Committees (or CSCs), and their purpose is to engage parents in the community for the purpose of student success</a:t>
            </a: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Our training today will cover three main topics, all that link together as a process for </a:t>
            </a:r>
            <a:r>
              <a:rPr lang="en-US" dirty="0">
                <a:effectLst/>
              </a:rPr>
              <a:t>building CSCs that understand their purpose and scope of duties and that are effective in supporting school achievement goals.</a:t>
            </a: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Trainer walks through agenda, sharing a bit on each item and associated process.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3</a:t>
            </a:fld>
            <a:endParaRPr lang="en-US"/>
          </a:p>
        </p:txBody>
      </p:sp>
    </p:spTree>
    <p:extLst>
      <p:ext uri="{BB962C8B-B14F-4D97-AF65-F5344CB8AC3E}">
        <p14:creationId xmlns:p14="http://schemas.microsoft.com/office/powerpoint/2010/main" val="13693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Share objectives for today’s training</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Trainer explains, “Our main goals today are that you walk away knowing the following”:</a:t>
            </a:r>
            <a:endParaRPr lang="en-US" dirty="0">
              <a:effectLst/>
            </a:endParaRPr>
          </a:p>
          <a:p>
            <a:pPr marL="171450" lvl="0" indent="-171450">
              <a:buFont typeface="Arial"/>
              <a:buChar char="•"/>
            </a:pPr>
            <a:r>
              <a:rPr lang="en-US" dirty="0">
                <a:effectLst/>
              </a:rPr>
              <a:t>Background information on what a CSC is and on the policies that define CSCs</a:t>
            </a:r>
          </a:p>
          <a:p>
            <a:pPr marL="171450" lvl="0" indent="-171450">
              <a:buFont typeface="Arial"/>
              <a:buChar char="•"/>
            </a:pPr>
            <a:r>
              <a:rPr lang="en-US" dirty="0">
                <a:effectLst/>
              </a:rPr>
              <a:t>Insight to the roles and responsibilities of CSC members, including what is and is not in their scope of duties</a:t>
            </a:r>
          </a:p>
          <a:p>
            <a:pPr marL="171450" lvl="0" indent="-171450">
              <a:buFont typeface="Arial"/>
              <a:buChar char="•"/>
            </a:pPr>
            <a:r>
              <a:rPr lang="en-US" dirty="0">
                <a:effectLst/>
              </a:rPr>
              <a:t>Information to help you get started building knowledgeable and effective committees</a:t>
            </a:r>
            <a:r>
              <a:rPr lang="en-US" sz="1200" i="1" kern="1200" dirty="0">
                <a:solidFill>
                  <a:schemeClr val="tx1"/>
                </a:solidFill>
                <a:effectLst/>
                <a:latin typeface="+mn-lt"/>
                <a:ea typeface="ＭＳ Ｐゴシック" charset="0"/>
                <a:cs typeface="ＭＳ Ｐゴシック" charset="0"/>
              </a:rPr>
              <a: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4</a:t>
            </a:fld>
            <a:endParaRPr lang="en-US"/>
          </a:p>
        </p:txBody>
      </p:sp>
    </p:spTree>
    <p:extLst>
      <p:ext uri="{BB962C8B-B14F-4D97-AF65-F5344CB8AC3E}">
        <p14:creationId xmlns:p14="http://schemas.microsoft.com/office/powerpoint/2010/main" val="212655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What is a CSC?</a:t>
            </a:r>
            <a:endParaRPr lang="en-US" dirty="0">
              <a:effectLst/>
            </a:endParaRPr>
          </a:p>
          <a:p>
            <a:r>
              <a:rPr lang="en-US" i="1" dirty="0">
                <a:effectLst/>
              </a:rPr>
              <a:t> </a:t>
            </a:r>
            <a:endParaRPr lang="en-US" dirty="0">
              <a:effectLst/>
            </a:endParaRPr>
          </a:p>
          <a:p>
            <a:r>
              <a:rPr lang="en-US" i="1" dirty="0">
                <a:effectLst/>
              </a:rPr>
              <a:t>Trainer explains,</a:t>
            </a:r>
            <a:endParaRPr lang="en-US" dirty="0">
              <a:effectLst/>
            </a:endParaRPr>
          </a:p>
          <a:p>
            <a:pPr marL="171450" lvl="0" indent="-171450">
              <a:buFont typeface="Arial"/>
              <a:buChar char="•"/>
            </a:pPr>
            <a:r>
              <a:rPr lang="en-US" dirty="0">
                <a:effectLst/>
              </a:rPr>
              <a:t>The mission of Denver Public Schools (DPS) is to guarantee that children and youth acquire knowledge, skills and values to become self-sufficient citizens by providing personalized learning experiences for all students in innovative partnerships with all segments of the community. </a:t>
            </a:r>
          </a:p>
          <a:p>
            <a:pPr marL="171450" lvl="0" indent="-171450">
              <a:buFont typeface="Arial"/>
              <a:buChar char="•"/>
            </a:pPr>
            <a:r>
              <a:rPr lang="en-US" dirty="0">
                <a:solidFill>
                  <a:srgbClr val="FF0000"/>
                </a:solidFill>
                <a:effectLst/>
              </a:rPr>
              <a:t>Community involvement </a:t>
            </a:r>
            <a:r>
              <a:rPr lang="en-US" dirty="0">
                <a:effectLst/>
              </a:rPr>
              <a:t>is critical to the success of DPS schools, and the goals of the district are established by the Board of Education with input from the community. </a:t>
            </a:r>
          </a:p>
          <a:p>
            <a:pPr marL="171450" lvl="0" indent="-171450">
              <a:buFont typeface="Arial"/>
              <a:buChar char="•"/>
            </a:pPr>
            <a:r>
              <a:rPr lang="en-US" dirty="0">
                <a:effectLst/>
              </a:rPr>
              <a:t>In order to help foster DPS’s mission, each school site is required to form a collaborative school committee (CSC).</a:t>
            </a:r>
          </a:p>
          <a:p>
            <a:endParaRPr lang="en-US" dirty="0">
              <a:latin typeface="Calibri" charset="0"/>
            </a:endParaRPr>
          </a:p>
          <a:p>
            <a:r>
              <a:rPr lang="en-US" b="1" dirty="0">
                <a:effectLst/>
              </a:rPr>
              <a:t>What are the main purposes of a CSC?</a:t>
            </a:r>
            <a:endParaRPr lang="en-US" dirty="0">
              <a:effectLst/>
            </a:endParaRPr>
          </a:p>
          <a:p>
            <a:r>
              <a:rPr lang="en-US" i="1" dirty="0">
                <a:effectLst/>
              </a:rPr>
              <a:t> </a:t>
            </a:r>
            <a:endParaRPr lang="en-US" dirty="0">
              <a:effectLst/>
            </a:endParaRPr>
          </a:p>
          <a:p>
            <a:r>
              <a:rPr lang="en-US" i="1" dirty="0">
                <a:effectLst/>
              </a:rPr>
              <a:t>Trainer explains,</a:t>
            </a:r>
          </a:p>
          <a:p>
            <a:endParaRPr lang="en-US" dirty="0">
              <a:effectLst/>
            </a:endParaRPr>
          </a:p>
          <a:p>
            <a:r>
              <a:rPr lang="en-US" dirty="0">
                <a:effectLst/>
              </a:rPr>
              <a:t>The main purposes of a CSC are to:</a:t>
            </a:r>
          </a:p>
          <a:p>
            <a:pPr marL="171450" lvl="0" indent="-171450">
              <a:buFont typeface="Arial"/>
              <a:buChar char="•"/>
            </a:pPr>
            <a:r>
              <a:rPr lang="en-US" dirty="0">
                <a:effectLst/>
              </a:rPr>
              <a:t>Enhance student achievement and school climate by engaging the school community in collaborative efforts supporting the school and district's goals </a:t>
            </a:r>
          </a:p>
          <a:p>
            <a:pPr marL="171450" lvl="0" indent="-171450">
              <a:buFont typeface="Arial"/>
              <a:buChar char="•"/>
            </a:pPr>
            <a:r>
              <a:rPr lang="en-US" dirty="0">
                <a:effectLst/>
              </a:rPr>
              <a:t>Provide strategic direction in support of the school's mission and vision as stated in the Unified Improvement Plan (UIP). The UIP, with the school's program design, should serve as the strategic plan for the school. </a:t>
            </a:r>
          </a:p>
          <a:p>
            <a:pPr marL="171450" lvl="0" indent="-171450">
              <a:buFont typeface="Arial"/>
              <a:buChar char="•"/>
            </a:pPr>
            <a:r>
              <a:rPr lang="en-US" dirty="0">
                <a:effectLst/>
              </a:rPr>
              <a:t>Be in compliance with necessary laws and regulations (such as state and federal law, the Colorado Department of Education, U.S. District Courts, etc.)</a:t>
            </a:r>
          </a:p>
          <a:p>
            <a:pPr marL="171450" lvl="0" indent="-171450">
              <a:buFont typeface="Arial"/>
              <a:buChar char="•"/>
            </a:pPr>
            <a:r>
              <a:rPr lang="en-US" dirty="0">
                <a:effectLst/>
              </a:rPr>
              <a:t>Hold open meetings  </a:t>
            </a:r>
          </a:p>
          <a:p>
            <a:r>
              <a:rPr lang="en-US" i="1" dirty="0">
                <a:effectLst/>
              </a:rPr>
              <a:t> </a:t>
            </a:r>
            <a:endParaRPr lang="en-US" dirty="0">
              <a:effectLst/>
            </a:endParaRPr>
          </a:p>
        </p:txBody>
      </p:sp>
      <p:sp>
        <p:nvSpPr>
          <p:cNvPr id="4" name="Slide Number Placeholder 3"/>
          <p:cNvSpPr>
            <a:spLocks noGrp="1"/>
          </p:cNvSpPr>
          <p:nvPr>
            <p:ph type="sldNum" sz="quarter" idx="5"/>
          </p:nvPr>
        </p:nvSpPr>
        <p:spPr/>
        <p:txBody>
          <a:bodyPr/>
          <a:lstStyle/>
          <a:p>
            <a:fld id="{A3AD0FD3-7C54-824B-8231-A67BB9B8BF64}" type="slidenum">
              <a:rPr lang="en-US" smtClean="0"/>
              <a:t>5</a:t>
            </a:fld>
            <a:endParaRPr lang="en-US"/>
          </a:p>
        </p:txBody>
      </p:sp>
    </p:spTree>
    <p:extLst>
      <p:ext uri="{BB962C8B-B14F-4D97-AF65-F5344CB8AC3E}">
        <p14:creationId xmlns:p14="http://schemas.microsoft.com/office/powerpoint/2010/main" val="253918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CSC Defining Policies</a:t>
            </a:r>
            <a:endParaRPr lang="en-US" dirty="0">
              <a:effectLst/>
            </a:endParaRPr>
          </a:p>
          <a:p>
            <a:r>
              <a:rPr lang="en-US" i="1" dirty="0">
                <a:effectLst/>
              </a:rPr>
              <a:t> </a:t>
            </a:r>
            <a:endParaRPr lang="en-US" dirty="0">
              <a:effectLst/>
            </a:endParaRPr>
          </a:p>
          <a:p>
            <a:r>
              <a:rPr lang="en-US" i="1" dirty="0">
                <a:effectLst/>
              </a:rPr>
              <a:t>Trainer explains, Next, we’ll walk through the policies that define the CSC. There are a number of different policies from the Colorado Revised Statute, the DPS Board</a:t>
            </a:r>
            <a:r>
              <a:rPr lang="en-US" i="1" baseline="0" dirty="0">
                <a:effectLst/>
              </a:rPr>
              <a:t> of Education Policy BDF-R4</a:t>
            </a:r>
            <a:r>
              <a:rPr lang="en-US" i="1" dirty="0">
                <a:effectLst/>
              </a:rPr>
              <a:t>, the DCTA Agreement and the </a:t>
            </a:r>
            <a:r>
              <a:rPr lang="en-US" sz="1200" i="1" kern="1200" dirty="0">
                <a:solidFill>
                  <a:schemeClr val="tx1"/>
                </a:solidFill>
                <a:effectLst/>
                <a:latin typeface="+mn-lt"/>
                <a:ea typeface="ＭＳ Ｐゴシック" charset="0"/>
                <a:cs typeface="ＭＳ Ｐゴシック" charset="0"/>
              </a:rPr>
              <a:t>Consent Decree (2012) of the U.S. District Court. </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It’s good to know what we call a CSC is often referred to as a School Accountability Committee (SAC).</a:t>
            </a:r>
          </a:p>
          <a:p>
            <a:r>
              <a:rPr lang="en-US" sz="1200" i="1" kern="1200" dirty="0">
                <a:solidFill>
                  <a:schemeClr val="tx1"/>
                </a:solidFill>
                <a:effectLst/>
                <a:latin typeface="+mn-lt"/>
                <a:ea typeface="ＭＳ Ｐゴシック" charset="0"/>
                <a:cs typeface="ＭＳ Ｐゴシック" charset="0"/>
              </a:rPr>
              <a:t> </a:t>
            </a:r>
            <a:endParaRPr lang="en-US" dirty="0">
              <a:effectLst/>
            </a:endParaRPr>
          </a:p>
          <a:p>
            <a:r>
              <a:rPr lang="en-US" sz="1200" i="1" kern="1200" dirty="0">
                <a:solidFill>
                  <a:schemeClr val="tx1"/>
                </a:solidFill>
                <a:effectLst/>
                <a:latin typeface="+mn-lt"/>
                <a:ea typeface="ＭＳ Ｐゴシック" charset="0"/>
                <a:cs typeface="ＭＳ Ｐゴシック" charset="0"/>
              </a:rPr>
              <a:t>We will now walk through each. The goal is not to give you every detail of these policies, but to make you familiar with the various policies so you know where to go for more information.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6</a:t>
            </a:fld>
            <a:endParaRPr lang="en-US"/>
          </a:p>
        </p:txBody>
      </p:sp>
    </p:spTree>
    <p:extLst>
      <p:ext uri="{BB962C8B-B14F-4D97-AF65-F5344CB8AC3E}">
        <p14:creationId xmlns:p14="http://schemas.microsoft.com/office/powerpoint/2010/main" val="94836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district public school and each institute charter school shall establish a school accountability committee. Each school accountability committee shall consist of at least seven members as follows</a:t>
            </a:r>
            <a:endParaRPr lang="en-US" sz="12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a:p>
            <a:pPr marL="342900" lvl="0" indent="-342900">
              <a:buFont typeface="Arial"/>
              <a:buChar char="•"/>
            </a:pPr>
            <a:r>
              <a:rPr lang="en-US" dirty="0"/>
              <a:t>A person may not be selected to fill more than one of the member positions required in a single term.</a:t>
            </a:r>
          </a:p>
          <a:p>
            <a:pPr marL="342900" lvl="0" indent="-342900">
              <a:buFont typeface="Arial"/>
              <a:buChar char="•"/>
            </a:pPr>
            <a:r>
              <a:rPr lang="en-US" dirty="0"/>
              <a:t>The school principal shall encourage persons who reflect the student populations that are significantly represented within the school to seek election to the committee.</a:t>
            </a:r>
          </a:p>
          <a:p>
            <a:pPr marL="342900" lvl="0" indent="-342900">
              <a:buFont typeface="Arial"/>
              <a:buChar char="•"/>
            </a:pPr>
            <a:r>
              <a:rPr lang="en-US" dirty="0"/>
              <a:t>The members of each school accountability committee shall annually select from among the parent representatives elected to the committee a member to serve as chair or co-chair of the committee.</a:t>
            </a:r>
          </a:p>
          <a:p>
            <a:endParaRPr lang="en-US" sz="12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First, the Colorado Revised Statute 22-11-401 specifics policies for CSC creation, qualifications and elections. We would like to give you a big picture overview as they relate to CSC policies.</a:t>
            </a:r>
            <a:endParaRPr lang="en-US" dirty="0">
              <a:effectLst/>
            </a:endParaRPr>
          </a:p>
          <a:p>
            <a:r>
              <a:rPr lang="en-US" sz="1200" i="1" kern="1200" dirty="0">
                <a:solidFill>
                  <a:schemeClr val="tx1"/>
                </a:solidFill>
                <a:effectLst/>
                <a:latin typeface="+mn-lt"/>
                <a:ea typeface="ＭＳ Ｐゴシック" charset="0"/>
                <a:cs typeface="ＭＳ Ｐゴシック" charset="0"/>
              </a:rPr>
              <a:t> </a:t>
            </a:r>
            <a:r>
              <a:rPr lang="en-US" i="1" dirty="0">
                <a:effectLst/>
              </a:rPr>
              <a:t> </a:t>
            </a:r>
            <a:endParaRPr lang="en-US" dirty="0">
              <a:effectLst/>
            </a:endParaRPr>
          </a:p>
          <a:p>
            <a:pPr marL="171450" lvl="0" indent="-171450">
              <a:buFont typeface="Arial"/>
              <a:buChar char="•"/>
            </a:pPr>
            <a:r>
              <a:rPr lang="en-US" dirty="0">
                <a:effectLst/>
              </a:rPr>
              <a:t>Statute 401 describes school accountability committee creation, qualifications and elections</a:t>
            </a:r>
          </a:p>
          <a:p>
            <a:pPr marL="171450" lvl="0" indent="-171450">
              <a:buFont typeface="Arial"/>
              <a:buChar char="•"/>
            </a:pPr>
            <a:r>
              <a:rPr lang="en-US" dirty="0">
                <a:effectLst/>
              </a:rPr>
              <a:t>A CSC needs at least seven members </a:t>
            </a:r>
            <a:endParaRPr lang="en-US" i="1" dirty="0">
              <a:effectLst/>
            </a:endParaRPr>
          </a:p>
          <a:p>
            <a:pPr marL="171450" lvl="0" indent="-171450">
              <a:buFont typeface="Arial"/>
              <a:buChar char="•"/>
            </a:pPr>
            <a:r>
              <a:rPr lang="en-US" sz="1200" kern="1200" dirty="0">
                <a:solidFill>
                  <a:schemeClr val="tx1"/>
                </a:solidFill>
                <a:effectLst/>
                <a:latin typeface="+mn-lt"/>
                <a:ea typeface="ＭＳ Ｐゴシック" charset="0"/>
                <a:cs typeface="ＭＳ Ｐゴシック" charset="0"/>
              </a:rPr>
              <a:t>A few other requirements include:</a:t>
            </a:r>
            <a:endParaRPr lang="en-US" dirty="0">
              <a:effectLst/>
            </a:endParaRPr>
          </a:p>
          <a:p>
            <a:pPr marL="628650" lvl="1" indent="-171450">
              <a:buFont typeface="Arial"/>
              <a:buChar char="•"/>
            </a:pPr>
            <a:r>
              <a:rPr lang="en-US" sz="1200" kern="1200" dirty="0">
                <a:solidFill>
                  <a:schemeClr val="tx1"/>
                </a:solidFill>
                <a:effectLst/>
                <a:latin typeface="+mn-lt"/>
                <a:ea typeface="ＭＳ Ｐゴシック" charset="0"/>
                <a:cs typeface="+mn-cs"/>
              </a:rPr>
              <a:t>There can be no more than two parents or teachers representing any one grade or program.</a:t>
            </a:r>
          </a:p>
          <a:p>
            <a:pPr marL="628650" lvl="1" indent="-171450">
              <a:buFont typeface="Arial"/>
              <a:buChar char="•"/>
            </a:pPr>
            <a:r>
              <a:rPr lang="en-US" sz="1200" kern="1200" dirty="0">
                <a:solidFill>
                  <a:schemeClr val="tx1"/>
                </a:solidFill>
                <a:effectLst/>
                <a:latin typeface="+mn-lt"/>
                <a:ea typeface="ＭＳ Ｐゴシック" charset="0"/>
                <a:cs typeface="+mn-cs"/>
              </a:rPr>
              <a:t>There must be an equal number of certificated staff and parents on the committee.</a:t>
            </a:r>
          </a:p>
          <a:p>
            <a:pPr marL="628650" lvl="1" indent="-171450">
              <a:buFont typeface="Arial"/>
              <a:buChar char="•"/>
            </a:pPr>
            <a:r>
              <a:rPr lang="en-US" sz="1200" kern="1200" dirty="0">
                <a:solidFill>
                  <a:schemeClr val="tx1"/>
                </a:solidFill>
                <a:effectLst/>
                <a:latin typeface="+mn-lt"/>
                <a:ea typeface="ＭＳ Ｐゴシック" charset="0"/>
                <a:cs typeface="+mn-cs"/>
              </a:rPr>
              <a:t>If the CSC has more than the above-described members, the CSC shall ensure that the number of parents elected to the committee exceeds the number of representatives from the group with the next highest representation.</a:t>
            </a:r>
          </a:p>
          <a:p>
            <a:pPr marL="628650" lvl="1" indent="-171450">
              <a:buFont typeface="Arial"/>
              <a:buChar char="•"/>
            </a:pPr>
            <a:r>
              <a:rPr lang="en-US" sz="1200" kern="1200" dirty="0">
                <a:solidFill>
                  <a:schemeClr val="tx1"/>
                </a:solidFill>
                <a:effectLst/>
                <a:latin typeface="+mn-lt"/>
                <a:ea typeface="ＭＳ Ｐゴシック" charset="0"/>
                <a:cs typeface="+mn-cs"/>
              </a:rPr>
              <a:t>Representation of the CSC should reflect the diversity of the school (e.g., low-English proficiency students, students on free or reduced-cost lunch status, students with disabilities, students who are gifted….)</a:t>
            </a:r>
          </a:p>
          <a:p>
            <a:pPr marL="171450" lvl="0" indent="-171450">
              <a:buFont typeface="Arial"/>
              <a:buChar char="•"/>
            </a:pPr>
            <a:r>
              <a:rPr lang="en-US" dirty="0">
                <a:effectLst/>
              </a:rPr>
              <a:t>Volunteers are solicited, and new members are elected through a nomination and voting process</a:t>
            </a:r>
          </a:p>
          <a:p>
            <a:pPr marL="171450" lvl="0" indent="-171450">
              <a:buFont typeface="Arial"/>
              <a:buChar cha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a:solidFill>
                  <a:schemeClr val="tx1"/>
                </a:solidFill>
                <a:effectLst/>
                <a:latin typeface="+mn-lt"/>
                <a:ea typeface="ＭＳ Ｐゴシック" charset="0"/>
                <a:cs typeface="ＭＳ Ｐゴシック" charset="0"/>
              </a:rPr>
              <a:t>Trainer may wish to refer to Colorado Revised Statute, 22-11-401 handout for more information or to answer any specific questions participants have.</a:t>
            </a:r>
            <a:r>
              <a:rPr lang="en-US" dirty="0">
                <a:effectLst/>
              </a:rPr>
              <a:t> </a:t>
            </a:r>
            <a:endParaRPr lang="en-US" dirty="0">
              <a:latin typeface="Calibri" charset="0"/>
            </a:endParaRPr>
          </a:p>
          <a:p>
            <a:pPr marL="0" lvl="0" indent="0">
              <a:buFont typeface="Arial"/>
              <a:buNone/>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7</a:t>
            </a:fld>
            <a:endParaRPr lang="en-US"/>
          </a:p>
        </p:txBody>
      </p:sp>
    </p:spTree>
    <p:extLst>
      <p:ext uri="{BB962C8B-B14F-4D97-AF65-F5344CB8AC3E}">
        <p14:creationId xmlns:p14="http://schemas.microsoft.com/office/powerpoint/2010/main" val="403322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Provides guidance, evaluation, and recommendations regarding the annual school budget:</a:t>
            </a:r>
          </a:p>
          <a:p>
            <a:pPr marL="171450" lvl="0" indent="-171450">
              <a:buFont typeface="Arial" panose="020B0604020202020204" pitchFamily="34" charset="0"/>
              <a:buChar char="•"/>
            </a:pPr>
            <a:r>
              <a:rPr lang="en-US" sz="1200" dirty="0"/>
              <a:t>to insure its alignment with the UIP and the school's program design</a:t>
            </a:r>
          </a:p>
          <a:p>
            <a:pPr marL="171450" lvl="0" indent="-171450">
              <a:buFont typeface="Arial" panose="020B0604020202020204" pitchFamily="34" charset="0"/>
              <a:buChar char="•"/>
            </a:pPr>
            <a:r>
              <a:rPr lang="en-US" sz="1200" dirty="0"/>
              <a:t>to increase the level of family engagement in the school</a:t>
            </a:r>
          </a:p>
          <a:p>
            <a:endParaRPr lang="en-US" sz="1200" kern="1200" dirty="0">
              <a:solidFill>
                <a:schemeClr val="tx1"/>
              </a:solidFill>
              <a:latin typeface="+mn-lt"/>
              <a:ea typeface="ＭＳ Ｐゴシック" charset="0"/>
              <a:cs typeface="ＭＳ Ｐゴシック" charset="0"/>
            </a:endParaRPr>
          </a:p>
          <a:p>
            <a:r>
              <a:rPr lang="en-US" sz="1200" kern="1200" dirty="0">
                <a:solidFill>
                  <a:schemeClr val="tx1"/>
                </a:solidFill>
                <a:latin typeface="+mn-lt"/>
                <a:ea typeface="ＭＳ Ｐゴシック" charset="0"/>
                <a:cs typeface="ＭＳ Ｐゴシック" charset="0"/>
              </a:rPr>
              <a:t>Second, the Colorado Revised Statute 22-11-402 outlines both the school accountability committee’s powers and duties, as well as gives information on meetings. We will go through these duties in the scope section below, but it’s good to know that many come from this statute.</a:t>
            </a:r>
            <a:endParaRPr lang="en-US" dirty="0"/>
          </a:p>
          <a:p>
            <a:r>
              <a:rPr lang="en-US" sz="1200" kern="1200" dirty="0">
                <a:solidFill>
                  <a:schemeClr val="tx1"/>
                </a:solidFill>
                <a:latin typeface="+mn-lt"/>
                <a:ea typeface="ＭＳ Ｐゴシック" charset="0"/>
                <a:cs typeface="ＭＳ Ｐゴシック" charset="0"/>
              </a:rPr>
              <a:t> </a:t>
            </a:r>
            <a:endParaRPr lang="en-US" dirty="0"/>
          </a:p>
          <a:p>
            <a:r>
              <a:rPr lang="en-US" sz="1200" kern="1200" dirty="0">
                <a:solidFill>
                  <a:schemeClr val="tx1"/>
                </a:solidFill>
                <a:latin typeface="+mn-lt"/>
                <a:ea typeface="ＭＳ Ｐゴシック" charset="0"/>
                <a:cs typeface="ＭＳ Ｐゴシック" charset="0"/>
              </a:rPr>
              <a:t>Overall, 402 provides guidance, evaluation, and recommendations regarding the annual school budget:</a:t>
            </a:r>
            <a:endParaRPr lang="en-US" dirty="0"/>
          </a:p>
          <a:p>
            <a:pPr lvl="0"/>
            <a:r>
              <a:rPr lang="en-US" sz="1200" kern="1200" dirty="0">
                <a:solidFill>
                  <a:schemeClr val="tx1"/>
                </a:solidFill>
                <a:latin typeface="+mn-lt"/>
                <a:ea typeface="ＭＳ Ｐゴシック" charset="0"/>
                <a:cs typeface="ＭＳ Ｐゴシック" charset="0"/>
              </a:rPr>
              <a:t>to insure its alignment with the UIP and the school's program design</a:t>
            </a:r>
          </a:p>
          <a:p>
            <a:pPr lvl="0"/>
            <a:r>
              <a:rPr lang="en-US" sz="1200" kern="1200" dirty="0">
                <a:solidFill>
                  <a:schemeClr val="tx1"/>
                </a:solidFill>
                <a:latin typeface="+mn-lt"/>
                <a:ea typeface="ＭＳ Ｐゴシック" charset="0"/>
                <a:cs typeface="ＭＳ Ｐゴシック" charset="0"/>
              </a:rPr>
              <a:t>to increase the level of parent engagement in the school</a:t>
            </a:r>
          </a:p>
          <a:p>
            <a:pPr lvl="0"/>
            <a:endParaRPr lang="en-US" sz="1200" kern="1200" dirty="0">
              <a:solidFill>
                <a:schemeClr val="tx1"/>
              </a:solidFill>
              <a:latin typeface="+mn-lt"/>
              <a:ea typeface="ＭＳ Ｐゴシック" charset="0"/>
              <a:cs typeface="ＭＳ Ｐゴシック" charset="0"/>
            </a:endParaRPr>
          </a:p>
          <a:p>
            <a:pPr lvl="0"/>
            <a:r>
              <a:rPr lang="en-US" sz="1200" kern="1200" dirty="0">
                <a:solidFill>
                  <a:schemeClr val="tx1"/>
                </a:solidFill>
                <a:latin typeface="+mn-lt"/>
                <a:ea typeface="ＭＳ Ｐゴシック" charset="0"/>
                <a:cs typeface="ＭＳ Ｐゴシック" charset="0"/>
              </a:rPr>
              <a:t>Important: Reviewing these statutes we can see that the CSC is ADVISORY NOT DECISION making committee</a:t>
            </a:r>
          </a:p>
          <a:p>
            <a:r>
              <a:rPr lang="en-US" dirty="0"/>
              <a:t> </a:t>
            </a:r>
          </a:p>
          <a:p>
            <a:r>
              <a:rPr lang="en-US" i="1" dirty="0"/>
              <a:t>Trainer may wish to refer to </a:t>
            </a:r>
            <a:r>
              <a:rPr lang="en-US" sz="1200" i="1" kern="1200" dirty="0">
                <a:solidFill>
                  <a:schemeClr val="tx1"/>
                </a:solidFill>
                <a:latin typeface="+mn-lt"/>
                <a:ea typeface="ＭＳ Ｐゴシック" charset="0"/>
                <a:cs typeface="ＭＳ Ｐゴシック" charset="0"/>
              </a:rPr>
              <a:t>Colorado Revised Statute, 22-11-402 handout for more information or to answer any specific questions participants have.</a:t>
            </a:r>
            <a:endParaRPr lang="en-US" dirty="0"/>
          </a:p>
          <a:p>
            <a:endParaRPr lang="en-US" dirty="0"/>
          </a:p>
        </p:txBody>
      </p:sp>
      <p:sp>
        <p:nvSpPr>
          <p:cNvPr id="4" name="Slide Number Placeholder 3"/>
          <p:cNvSpPr>
            <a:spLocks noGrp="1"/>
          </p:cNvSpPr>
          <p:nvPr>
            <p:ph type="sldNum" sz="quarter" idx="5"/>
          </p:nvPr>
        </p:nvSpPr>
        <p:spPr/>
        <p:txBody>
          <a:bodyPr/>
          <a:lstStyle/>
          <a:p>
            <a:fld id="{A3AD0FD3-7C54-824B-8231-A67BB9B8BF64}" type="slidenum">
              <a:rPr lang="en-US" smtClean="0"/>
              <a:t>8</a:t>
            </a:fld>
            <a:endParaRPr lang="en-US"/>
          </a:p>
        </p:txBody>
      </p:sp>
    </p:spTree>
    <p:extLst>
      <p:ext uri="{BB962C8B-B14F-4D97-AF65-F5344CB8AC3E}">
        <p14:creationId xmlns:p14="http://schemas.microsoft.com/office/powerpoint/2010/main" val="347140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Third, the Colorado Revised Statute 22-11-403 outlines how CSCs relate to one specific duty, advising the principal regarding the preparation and contents of the School Performance Plan. A school performance plan is a formative plan (see image) designed to raise the academic performance of students and to ensure that the school attains a higher accreditation category (if not already at the highest level).</a:t>
            </a:r>
            <a:endParaRPr lang="en-US" dirty="0">
              <a:effectLst/>
            </a:endParaRPr>
          </a:p>
          <a:p>
            <a:r>
              <a:rPr lang="en-US" sz="1200" kern="1200" dirty="0">
                <a:solidFill>
                  <a:schemeClr val="tx1"/>
                </a:solidFill>
                <a:effectLst/>
                <a:latin typeface="+mn-lt"/>
                <a:ea typeface="ＭＳ Ｐゴシック" charset="0"/>
                <a:cs typeface="ＭＳ Ｐゴシック" charset="0"/>
              </a:rPr>
              <a:t> </a:t>
            </a:r>
            <a:r>
              <a:rPr lang="en-US" dirty="0">
                <a:effectLst/>
              </a:rPr>
              <a:t> </a:t>
            </a:r>
          </a:p>
          <a:p>
            <a:r>
              <a:rPr lang="en-US" i="1" dirty="0">
                <a:effectLst/>
              </a:rPr>
              <a:t>Trainer may wish to refer to </a:t>
            </a:r>
            <a:r>
              <a:rPr lang="en-US" sz="1200" i="1" kern="1200" dirty="0">
                <a:solidFill>
                  <a:schemeClr val="tx1"/>
                </a:solidFill>
                <a:effectLst/>
                <a:latin typeface="+mn-lt"/>
                <a:ea typeface="ＭＳ Ｐゴシック" charset="0"/>
                <a:cs typeface="ＭＳ Ｐゴシック" charset="0"/>
              </a:rPr>
              <a:t>Colorado Revised Statute, 22-11-403 handout for more information or to answer any specific questions participants have</a:t>
            </a:r>
          </a:p>
        </p:txBody>
      </p:sp>
      <p:sp>
        <p:nvSpPr>
          <p:cNvPr id="4" name="Slide Number Placeholder 3"/>
          <p:cNvSpPr>
            <a:spLocks noGrp="1"/>
          </p:cNvSpPr>
          <p:nvPr>
            <p:ph type="sldNum" sz="quarter" idx="5"/>
          </p:nvPr>
        </p:nvSpPr>
        <p:spPr/>
        <p:txBody>
          <a:bodyPr/>
          <a:lstStyle/>
          <a:p>
            <a:fld id="{A3AD0FD3-7C54-824B-8231-A67BB9B8BF64}" type="slidenum">
              <a:rPr lang="en-US" smtClean="0"/>
              <a:t>9</a:t>
            </a:fld>
            <a:endParaRPr lang="en-US"/>
          </a:p>
        </p:txBody>
      </p:sp>
    </p:spTree>
    <p:extLst>
      <p:ext uri="{BB962C8B-B14F-4D97-AF65-F5344CB8AC3E}">
        <p14:creationId xmlns:p14="http://schemas.microsoft.com/office/powerpoint/2010/main" val="287549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DPS Logo only">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4202883" y="1223963"/>
            <a:ext cx="4941117" cy="4400550"/>
          </a:xfrm>
          <a:prstGeom prst="rect">
            <a:avLst/>
          </a:prstGeom>
        </p:spPr>
        <p:txBody>
          <a:bodyPr/>
          <a:lstStyle>
            <a:lvl1pPr marL="0" indent="0">
              <a:buNone/>
              <a:defRPr>
                <a:solidFill>
                  <a:srgbClr val="FF0000"/>
                </a:solidFill>
              </a:defRPr>
            </a:lvl1pPr>
          </a:lstStyle>
          <a:p>
            <a:r>
              <a:rPr lang="en-US" dirty="0"/>
              <a:t>Click to replace picture</a:t>
            </a:r>
          </a:p>
        </p:txBody>
      </p:sp>
      <p:sp>
        <p:nvSpPr>
          <p:cNvPr id="5" name="Text Placeholder 4"/>
          <p:cNvSpPr>
            <a:spLocks noGrp="1"/>
          </p:cNvSpPr>
          <p:nvPr>
            <p:ph type="body" sz="quarter" idx="10" hasCustomPrompt="1"/>
          </p:nvPr>
        </p:nvSpPr>
        <p:spPr>
          <a:xfrm>
            <a:off x="523301" y="1601884"/>
            <a:ext cx="3614738" cy="1034992"/>
          </a:xfrm>
          <a:prstGeom prst="rect">
            <a:avLst/>
          </a:prstGeom>
        </p:spPr>
        <p:txBody>
          <a:bodyPr/>
          <a:lstStyle>
            <a:lvl1pPr marL="0" indent="0">
              <a:lnSpc>
                <a:spcPct val="100000"/>
              </a:lnSpc>
              <a:buNone/>
              <a:defRPr sz="3600" b="0" cap="all" spc="0" baseline="0">
                <a:solidFill>
                  <a:schemeClr val="bg1"/>
                </a:solidFill>
                <a:latin typeface="Rockwell" panose="02060603020205020403" pitchFamily="18" charset="0"/>
              </a:defRPr>
            </a:lvl1pPr>
          </a:lstStyle>
          <a:p>
            <a:pPr lvl="0"/>
            <a:r>
              <a:rPr lang="en-US" dirty="0"/>
              <a:t>TITLE OF PRESENTATION </a:t>
            </a:r>
          </a:p>
        </p:txBody>
      </p:sp>
      <p:sp>
        <p:nvSpPr>
          <p:cNvPr id="7" name="Text Placeholder 6"/>
          <p:cNvSpPr>
            <a:spLocks noGrp="1"/>
          </p:cNvSpPr>
          <p:nvPr>
            <p:ph type="body" sz="quarter" idx="11" hasCustomPrompt="1"/>
          </p:nvPr>
        </p:nvSpPr>
        <p:spPr>
          <a:xfrm>
            <a:off x="515711" y="2808402"/>
            <a:ext cx="3622328" cy="343126"/>
          </a:xfrm>
          <a:prstGeom prst="rect">
            <a:avLst/>
          </a:prstGeom>
        </p:spPr>
        <p:txBody>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 goes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954" y="3663667"/>
            <a:ext cx="2447841" cy="1468705"/>
          </a:xfrm>
          <a:prstGeom prst="rect">
            <a:avLst/>
          </a:prstGeom>
        </p:spPr>
      </p:pic>
    </p:spTree>
    <p:extLst>
      <p:ext uri="{BB962C8B-B14F-4D97-AF65-F5344CB8AC3E}">
        <p14:creationId xmlns:p14="http://schemas.microsoft.com/office/powerpoint/2010/main" val="89416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2_with Dept logo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12" name="Text Placeholder 11"/>
          <p:cNvSpPr>
            <a:spLocks noGrp="1"/>
          </p:cNvSpPr>
          <p:nvPr>
            <p:ph type="body" sz="quarter" idx="11" hasCustomPrompt="1"/>
          </p:nvPr>
        </p:nvSpPr>
        <p:spPr>
          <a:xfrm>
            <a:off x="7086600" y="2073275"/>
            <a:ext cx="1852613" cy="2654300"/>
          </a:xfrm>
          <a:prstGeom prst="rect">
            <a:avLst/>
          </a:prstGeom>
        </p:spPr>
        <p:txBody>
          <a:bodyPr/>
          <a:lstStyle>
            <a:lvl1pPr marL="0" indent="0">
              <a:buNone/>
              <a:defRPr sz="20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3pPr marL="914400" indent="0">
              <a:buNone/>
              <a:defRPr/>
            </a:lvl3pPr>
          </a:lstStyle>
          <a:p>
            <a:pPr lvl="0"/>
            <a:r>
              <a:rPr lang="en-US" dirty="0"/>
              <a:t>Callout box to highlight info here</a:t>
            </a:r>
          </a:p>
        </p:txBody>
      </p:sp>
      <p:sp>
        <p:nvSpPr>
          <p:cNvPr id="3" name="Picture Placeholder 2"/>
          <p:cNvSpPr>
            <a:spLocks noGrp="1"/>
          </p:cNvSpPr>
          <p:nvPr>
            <p:ph type="pic" sz="quarter" idx="16" hasCustomPrompt="1"/>
          </p:nvPr>
        </p:nvSpPr>
        <p:spPr>
          <a:xfrm>
            <a:off x="6853238" y="0"/>
            <a:ext cx="2290762" cy="1670050"/>
          </a:xfrm>
          <a:prstGeom prst="rect">
            <a:avLst/>
          </a:prstGeom>
        </p:spPr>
        <p:txBody>
          <a:bodyPr/>
          <a:lstStyle>
            <a:lvl1pPr marL="0" indent="0">
              <a:buNone/>
              <a:defRPr sz="1800">
                <a:solidFill>
                  <a:srgbClr val="FF0000"/>
                </a:solidFill>
              </a:defRPr>
            </a:lvl1pPr>
          </a:lstStyle>
          <a:p>
            <a:r>
              <a:rPr lang="en-US" dirty="0"/>
              <a:t>Click to replace picture</a:t>
            </a:r>
          </a:p>
        </p:txBody>
      </p:sp>
      <p:sp>
        <p:nvSpPr>
          <p:cNvPr id="8" name="Picture Placeholder 7"/>
          <p:cNvSpPr>
            <a:spLocks noGrp="1"/>
          </p:cNvSpPr>
          <p:nvPr>
            <p:ph type="pic" sz="quarter" idx="17" hasCustomPrompt="1"/>
          </p:nvPr>
        </p:nvSpPr>
        <p:spPr>
          <a:xfrm>
            <a:off x="6853238" y="5130801"/>
            <a:ext cx="2290762" cy="1727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FF0000"/>
                </a:solidFill>
              </a:defRPr>
            </a:lvl1pPr>
          </a:lstStyle>
          <a:p>
            <a:r>
              <a:rPr lang="en-US" dirty="0"/>
              <a:t>Click to replace picture</a:t>
            </a:r>
          </a:p>
          <a:p>
            <a:endParaRPr lang="en-US" dirty="0"/>
          </a:p>
        </p:txBody>
      </p:sp>
      <p:sp>
        <p:nvSpPr>
          <p:cNvPr id="13" name="Content Placeholder 2"/>
          <p:cNvSpPr>
            <a:spLocks noGrp="1"/>
          </p:cNvSpPr>
          <p:nvPr>
            <p:ph sz="quarter" idx="18" hasCustomPrompt="1"/>
          </p:nvPr>
        </p:nvSpPr>
        <p:spPr>
          <a:xfrm>
            <a:off x="425451" y="1584326"/>
            <a:ext cx="5983514" cy="4246023"/>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9" name="Picture Placeholder 2"/>
          <p:cNvSpPr>
            <a:spLocks noGrp="1"/>
          </p:cNvSpPr>
          <p:nvPr>
            <p:ph type="pic" sz="quarter" idx="19" hasCustomPrompt="1"/>
          </p:nvPr>
        </p:nvSpPr>
        <p:spPr>
          <a:xfrm>
            <a:off x="425450" y="6122988"/>
            <a:ext cx="3878263" cy="571500"/>
          </a:xfrm>
          <a:prstGeom prst="rect">
            <a:avLst/>
          </a:prstGeom>
        </p:spPr>
        <p:txBody>
          <a:bodyPr/>
          <a:lstStyle>
            <a:lvl1pPr marL="0" indent="0">
              <a:buNone/>
              <a:defRPr sz="1400">
                <a:solidFill>
                  <a:srgbClr val="FF0000"/>
                </a:solidFill>
              </a:defRPr>
            </a:lvl1pPr>
          </a:lstStyle>
          <a:p>
            <a:r>
              <a:rPr lang="en-US"/>
              <a:t>Click to insert department logo lock up here</a:t>
            </a:r>
            <a:endParaRPr lang="en-US" dirty="0"/>
          </a:p>
        </p:txBody>
      </p:sp>
    </p:spTree>
    <p:extLst>
      <p:ext uri="{BB962C8B-B14F-4D97-AF65-F5344CB8AC3E}">
        <p14:creationId xmlns:p14="http://schemas.microsoft.com/office/powerpoint/2010/main" val="190797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_no logo">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119938" y="2024063"/>
            <a:ext cx="1860550" cy="4343400"/>
          </a:xfrm>
          <a:prstGeom prst="rect">
            <a:avLst/>
          </a:prstGeom>
        </p:spPr>
        <p:txBody>
          <a:bodyPr/>
          <a:lstStyle>
            <a:lvl1pPr marL="0" indent="0">
              <a:buNone/>
              <a:defRPr sz="2000" baseline="0">
                <a:solidFill>
                  <a:schemeClr val="bg1"/>
                </a:solidFill>
              </a:defRPr>
            </a:lvl1pPr>
          </a:lstStyle>
          <a:p>
            <a:pPr lvl="0"/>
            <a:r>
              <a:rPr lang="en-US" dirty="0"/>
              <a:t>Callout box to highlight info here </a:t>
            </a:r>
          </a:p>
        </p:txBody>
      </p:sp>
      <p:sp>
        <p:nvSpPr>
          <p:cNvPr id="3" name="Text Placeholder 9"/>
          <p:cNvSpPr>
            <a:spLocks noGrp="1"/>
          </p:cNvSpPr>
          <p:nvPr>
            <p:ph type="body" sz="quarter" idx="11"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6" name="Picture Placeholder 5"/>
          <p:cNvSpPr>
            <a:spLocks noGrp="1"/>
          </p:cNvSpPr>
          <p:nvPr>
            <p:ph type="pic" sz="quarter" idx="12" hasCustomPrompt="1"/>
          </p:nvPr>
        </p:nvSpPr>
        <p:spPr>
          <a:xfrm>
            <a:off x="6865938" y="0"/>
            <a:ext cx="2278062" cy="16652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FF0000"/>
                </a:solidFill>
              </a:defRPr>
            </a:lvl1pPr>
          </a:lstStyle>
          <a:p>
            <a:r>
              <a:rPr lang="en-US" dirty="0"/>
              <a:t>Click to replace picture</a:t>
            </a:r>
          </a:p>
        </p:txBody>
      </p:sp>
      <p:sp>
        <p:nvSpPr>
          <p:cNvPr id="8" name="Content Placeholder 2"/>
          <p:cNvSpPr>
            <a:spLocks noGrp="1"/>
          </p:cNvSpPr>
          <p:nvPr>
            <p:ph sz="quarter" idx="16" hasCustomPrompt="1"/>
          </p:nvPr>
        </p:nvSpPr>
        <p:spPr>
          <a:xfrm>
            <a:off x="425451" y="1584326"/>
            <a:ext cx="5983514" cy="4246023"/>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Tree>
    <p:extLst>
      <p:ext uri="{BB962C8B-B14F-4D97-AF65-F5344CB8AC3E}">
        <p14:creationId xmlns:p14="http://schemas.microsoft.com/office/powerpoint/2010/main" val="230428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_with Dept logo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119938" y="2024063"/>
            <a:ext cx="1860550" cy="4343400"/>
          </a:xfrm>
          <a:prstGeom prst="rect">
            <a:avLst/>
          </a:prstGeom>
        </p:spPr>
        <p:txBody>
          <a:bodyPr/>
          <a:lstStyle>
            <a:lvl1pPr marL="0" indent="0">
              <a:buNone/>
              <a:defRPr sz="2000" baseline="0">
                <a:solidFill>
                  <a:schemeClr val="bg1"/>
                </a:solidFill>
              </a:defRPr>
            </a:lvl1pPr>
          </a:lstStyle>
          <a:p>
            <a:pPr lvl="0"/>
            <a:r>
              <a:rPr lang="en-US" dirty="0"/>
              <a:t>Callout box to highlight info here </a:t>
            </a:r>
          </a:p>
        </p:txBody>
      </p:sp>
      <p:sp>
        <p:nvSpPr>
          <p:cNvPr id="7" name="Text Placeholder 9"/>
          <p:cNvSpPr>
            <a:spLocks noGrp="1"/>
          </p:cNvSpPr>
          <p:nvPr>
            <p:ph type="body" sz="quarter" idx="11"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8" name="Content Placeholder 2"/>
          <p:cNvSpPr>
            <a:spLocks noGrp="1"/>
          </p:cNvSpPr>
          <p:nvPr>
            <p:ph sz="quarter" idx="15" hasCustomPrompt="1"/>
          </p:nvPr>
        </p:nvSpPr>
        <p:spPr>
          <a:xfrm>
            <a:off x="425451" y="1584326"/>
            <a:ext cx="5983514" cy="4465637"/>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9" name="Picture Placeholder 8"/>
          <p:cNvSpPr>
            <a:spLocks noGrp="1"/>
          </p:cNvSpPr>
          <p:nvPr>
            <p:ph type="pic" sz="quarter" idx="16" hasCustomPrompt="1"/>
          </p:nvPr>
        </p:nvSpPr>
        <p:spPr>
          <a:xfrm>
            <a:off x="6862763" y="0"/>
            <a:ext cx="2281237" cy="1670050"/>
          </a:xfrm>
          <a:prstGeom prst="rect">
            <a:avLst/>
          </a:prstGeom>
        </p:spPr>
        <p:txBody>
          <a:bodyPr/>
          <a:lstStyle>
            <a:lvl1pPr marL="0" indent="0">
              <a:buNone/>
              <a:defRPr sz="1400">
                <a:solidFill>
                  <a:srgbClr val="FF0000"/>
                </a:solidFill>
              </a:defRPr>
            </a:lvl1pPr>
          </a:lstStyle>
          <a:p>
            <a:r>
              <a:rPr lang="en-US" dirty="0"/>
              <a:t>Click to replace picture</a:t>
            </a:r>
          </a:p>
        </p:txBody>
      </p:sp>
      <p:sp>
        <p:nvSpPr>
          <p:cNvPr id="10" name="Picture Placeholder 2"/>
          <p:cNvSpPr>
            <a:spLocks noGrp="1"/>
          </p:cNvSpPr>
          <p:nvPr>
            <p:ph type="pic" sz="quarter" idx="17" hasCustomPrompt="1"/>
          </p:nvPr>
        </p:nvSpPr>
        <p:spPr>
          <a:xfrm>
            <a:off x="335018" y="6203372"/>
            <a:ext cx="3878263" cy="571500"/>
          </a:xfrm>
          <a:prstGeom prst="rect">
            <a:avLst/>
          </a:prstGeom>
        </p:spPr>
        <p:txBody>
          <a:bodyPr/>
          <a:lstStyle>
            <a:lvl1pPr marL="0" indent="0">
              <a:buNone/>
              <a:defRPr sz="1400">
                <a:solidFill>
                  <a:srgbClr val="FF0000"/>
                </a:solidFill>
              </a:defRPr>
            </a:lvl1pPr>
          </a:lstStyle>
          <a:p>
            <a:r>
              <a:rPr lang="en-US"/>
              <a:t>Click to insert department logo lock up here</a:t>
            </a:r>
            <a:endParaRPr lang="en-US" dirty="0"/>
          </a:p>
        </p:txBody>
      </p:sp>
    </p:spTree>
    <p:extLst>
      <p:ext uri="{BB962C8B-B14F-4D97-AF65-F5344CB8AC3E}">
        <p14:creationId xmlns:p14="http://schemas.microsoft.com/office/powerpoint/2010/main" val="322492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4_no logo">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7045325" y="-24493"/>
            <a:ext cx="2098675" cy="689882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0000"/>
                </a:solidFill>
              </a:defRPr>
            </a:lvl1pPr>
          </a:lstStyle>
          <a:p>
            <a:r>
              <a:rPr lang="en-US" dirty="0"/>
              <a:t>Click to replace picture</a:t>
            </a:r>
          </a:p>
          <a:p>
            <a:endParaRPr lang="en-US" dirty="0"/>
          </a:p>
        </p:txBody>
      </p:sp>
      <p:sp>
        <p:nvSpPr>
          <p:cNvPr id="6" name="Text Placeholder 9"/>
          <p:cNvSpPr>
            <a:spLocks noGrp="1"/>
          </p:cNvSpPr>
          <p:nvPr>
            <p:ph type="body" sz="quarter" idx="14"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7" name="Content Placeholder 2"/>
          <p:cNvSpPr>
            <a:spLocks noGrp="1"/>
          </p:cNvSpPr>
          <p:nvPr>
            <p:ph sz="quarter" idx="15" hasCustomPrompt="1"/>
          </p:nvPr>
        </p:nvSpPr>
        <p:spPr>
          <a:xfrm>
            <a:off x="425451" y="1584326"/>
            <a:ext cx="5983514" cy="4799696"/>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a:solidFill>
                  <a:schemeClr val="bg2">
                    <a:lumMod val="50000"/>
                  </a:schemeClr>
                </a:solidFill>
                <a:latin typeface="+mn-lt"/>
              </a:defRPr>
            </a:lvl2pPr>
          </a:lstStyle>
          <a:p>
            <a:pPr lvl="0"/>
            <a:r>
              <a:rPr lang="en-US" dirty="0"/>
              <a:t>Bullets go here. Remove Bullets if not needed. Or can replace with graph, chart, video, etc.</a:t>
            </a:r>
          </a:p>
        </p:txBody>
      </p:sp>
    </p:spTree>
    <p:extLst>
      <p:ext uri="{BB962C8B-B14F-4D97-AF65-F5344CB8AC3E}">
        <p14:creationId xmlns:p14="http://schemas.microsoft.com/office/powerpoint/2010/main" val="227286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4_with Dept logo ">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7045325" y="-24493"/>
            <a:ext cx="2098675" cy="6898821"/>
          </a:xfrm>
          <a:prstGeom prst="rect">
            <a:avLst/>
          </a:prstGeom>
        </p:spPr>
        <p:txBody>
          <a:bodyPr/>
          <a:lstStyle>
            <a:lvl1pPr marL="0" indent="0">
              <a:buNone/>
              <a:defRPr sz="2000">
                <a:solidFill>
                  <a:srgbClr val="FF0000"/>
                </a:solidFill>
              </a:defRPr>
            </a:lvl1pPr>
          </a:lstStyle>
          <a:p>
            <a:r>
              <a:rPr lang="en-US" dirty="0"/>
              <a:t>Click to replace picture</a:t>
            </a:r>
          </a:p>
        </p:txBody>
      </p:sp>
      <p:sp>
        <p:nvSpPr>
          <p:cNvPr id="6" name="Text Placeholder 9"/>
          <p:cNvSpPr>
            <a:spLocks noGrp="1"/>
          </p:cNvSpPr>
          <p:nvPr>
            <p:ph type="body" sz="quarter" idx="14"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8" name="Content Placeholder 2"/>
          <p:cNvSpPr>
            <a:spLocks noGrp="1"/>
          </p:cNvSpPr>
          <p:nvPr>
            <p:ph sz="quarter" idx="16" hasCustomPrompt="1"/>
          </p:nvPr>
        </p:nvSpPr>
        <p:spPr>
          <a:xfrm>
            <a:off x="425451" y="1584326"/>
            <a:ext cx="5983514" cy="4246023"/>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7" name="Picture Placeholder 2"/>
          <p:cNvSpPr>
            <a:spLocks noGrp="1"/>
          </p:cNvSpPr>
          <p:nvPr>
            <p:ph type="pic" sz="quarter" idx="17" hasCustomPrompt="1"/>
          </p:nvPr>
        </p:nvSpPr>
        <p:spPr>
          <a:xfrm>
            <a:off x="324966" y="6122988"/>
            <a:ext cx="3878263" cy="571500"/>
          </a:xfrm>
          <a:prstGeom prst="rect">
            <a:avLst/>
          </a:prstGeom>
        </p:spPr>
        <p:txBody>
          <a:bodyPr/>
          <a:lstStyle>
            <a:lvl1pPr marL="0" indent="0">
              <a:buNone/>
              <a:defRPr sz="1400">
                <a:solidFill>
                  <a:srgbClr val="FF0000"/>
                </a:solidFill>
              </a:defRPr>
            </a:lvl1pPr>
          </a:lstStyle>
          <a:p>
            <a:r>
              <a:rPr lang="en-US"/>
              <a:t>Click to insert department logo lock up here</a:t>
            </a:r>
            <a:endParaRPr lang="en-US" dirty="0"/>
          </a:p>
        </p:txBody>
      </p:sp>
    </p:spTree>
    <p:extLst>
      <p:ext uri="{BB962C8B-B14F-4D97-AF65-F5344CB8AC3E}">
        <p14:creationId xmlns:p14="http://schemas.microsoft.com/office/powerpoint/2010/main" val="163746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5_no logo">
    <p:spTree>
      <p:nvGrpSpPr>
        <p:cNvPr id="1" name=""/>
        <p:cNvGrpSpPr/>
        <p:nvPr/>
      </p:nvGrpSpPr>
      <p:grpSpPr>
        <a:xfrm>
          <a:off x="0" y="0"/>
          <a:ext cx="0" cy="0"/>
          <a:chOff x="0" y="0"/>
          <a:chExt cx="0" cy="0"/>
        </a:xfrm>
      </p:grpSpPr>
      <p:sp>
        <p:nvSpPr>
          <p:cNvPr id="5" name="Content Placeholder 2"/>
          <p:cNvSpPr>
            <a:spLocks noGrp="1"/>
          </p:cNvSpPr>
          <p:nvPr>
            <p:ph sz="quarter" idx="15" hasCustomPrompt="1"/>
          </p:nvPr>
        </p:nvSpPr>
        <p:spPr>
          <a:xfrm>
            <a:off x="487014" y="594425"/>
            <a:ext cx="8134471" cy="4875197"/>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a:solidFill>
                  <a:schemeClr val="bg2">
                    <a:lumMod val="50000"/>
                  </a:schemeClr>
                </a:solidFill>
                <a:latin typeface="+mn-lt"/>
              </a:defRPr>
            </a:lvl2pPr>
          </a:lstStyle>
          <a:p>
            <a:pPr lvl="0"/>
            <a:r>
              <a:rPr lang="en-US" dirty="0"/>
              <a:t>Bullets go here. Remove Bullets if not needed. Or can replace with graph, chart, video, etc.</a:t>
            </a:r>
          </a:p>
        </p:txBody>
      </p:sp>
    </p:spTree>
    <p:extLst>
      <p:ext uri="{BB962C8B-B14F-4D97-AF65-F5344CB8AC3E}">
        <p14:creationId xmlns:p14="http://schemas.microsoft.com/office/powerpoint/2010/main" val="63629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5_with Dept logo ">
    <p:spTree>
      <p:nvGrpSpPr>
        <p:cNvPr id="1" name=""/>
        <p:cNvGrpSpPr/>
        <p:nvPr/>
      </p:nvGrpSpPr>
      <p:grpSpPr>
        <a:xfrm>
          <a:off x="0" y="0"/>
          <a:ext cx="0" cy="0"/>
          <a:chOff x="0" y="0"/>
          <a:chExt cx="0" cy="0"/>
        </a:xfrm>
      </p:grpSpPr>
      <p:pic>
        <p:nvPicPr>
          <p:cNvPr id="9" name="Picture 2" descr="https://s3.amazonaws.com/prod_object_assets/assets/233059178982681/DPS_DepartmentLogo_Sample_GREEN.jpg?AWSAccessKeyId=AKIAI64T2WG3XE7CMCLQ&amp;Expires=1482175168&amp;Signature=FwUa%2BNQbmLckLxKwgsGPYQBEPI4%3D#_=_"/>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054144" y="5934814"/>
            <a:ext cx="3567341" cy="546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5128078" y="5922423"/>
            <a:ext cx="366485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quarter" idx="15" hasCustomPrompt="1"/>
          </p:nvPr>
        </p:nvSpPr>
        <p:spPr>
          <a:xfrm>
            <a:off x="487014" y="594425"/>
            <a:ext cx="8134471" cy="4875197"/>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7" name="Picture Placeholder 2"/>
          <p:cNvSpPr>
            <a:spLocks noGrp="1"/>
          </p:cNvSpPr>
          <p:nvPr>
            <p:ph type="pic" sz="quarter" idx="17" hasCustomPrompt="1"/>
          </p:nvPr>
        </p:nvSpPr>
        <p:spPr>
          <a:xfrm>
            <a:off x="5128078" y="5934814"/>
            <a:ext cx="3493407" cy="571500"/>
          </a:xfrm>
          <a:prstGeom prst="rect">
            <a:avLst/>
          </a:prstGeom>
        </p:spPr>
        <p:txBody>
          <a:bodyPr/>
          <a:lstStyle>
            <a:lvl1pPr marL="0" indent="0">
              <a:buNone/>
              <a:defRPr sz="1400">
                <a:solidFill>
                  <a:srgbClr val="FF0000"/>
                </a:solidFill>
              </a:defRPr>
            </a:lvl1pPr>
          </a:lstStyle>
          <a:p>
            <a:r>
              <a:rPr lang="en-US" dirty="0"/>
              <a:t>Click to insert department logo lock up here</a:t>
            </a:r>
          </a:p>
        </p:txBody>
      </p:sp>
    </p:spTree>
    <p:extLst>
      <p:ext uri="{BB962C8B-B14F-4D97-AF65-F5344CB8AC3E}">
        <p14:creationId xmlns:p14="http://schemas.microsoft.com/office/powerpoint/2010/main" val="362779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6_no logo">
    <p:spTree>
      <p:nvGrpSpPr>
        <p:cNvPr id="1" name=""/>
        <p:cNvGrpSpPr/>
        <p:nvPr/>
      </p:nvGrpSpPr>
      <p:grpSpPr>
        <a:xfrm>
          <a:off x="0" y="0"/>
          <a:ext cx="0" cy="0"/>
          <a:chOff x="0" y="0"/>
          <a:chExt cx="0" cy="0"/>
        </a:xfrm>
      </p:grpSpPr>
      <p:sp>
        <p:nvSpPr>
          <p:cNvPr id="6" name="Text Placeholder 9"/>
          <p:cNvSpPr>
            <a:spLocks noGrp="1"/>
          </p:cNvSpPr>
          <p:nvPr>
            <p:ph type="body" sz="quarter" idx="14"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8" name="Content Placeholder 2"/>
          <p:cNvSpPr>
            <a:spLocks noGrp="1"/>
          </p:cNvSpPr>
          <p:nvPr>
            <p:ph sz="quarter" idx="15" hasCustomPrompt="1"/>
          </p:nvPr>
        </p:nvSpPr>
        <p:spPr>
          <a:xfrm>
            <a:off x="487014" y="1533767"/>
            <a:ext cx="8134471" cy="4875197"/>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6_with Dept logo ">
    <p:spTree>
      <p:nvGrpSpPr>
        <p:cNvPr id="1" name=""/>
        <p:cNvGrpSpPr/>
        <p:nvPr/>
      </p:nvGrpSpPr>
      <p:grpSpPr>
        <a:xfrm>
          <a:off x="0" y="0"/>
          <a:ext cx="0" cy="0"/>
          <a:chOff x="0" y="0"/>
          <a:chExt cx="0" cy="0"/>
        </a:xfrm>
      </p:grpSpPr>
      <p:sp>
        <p:nvSpPr>
          <p:cNvPr id="6" name="Text Placeholder 9"/>
          <p:cNvSpPr>
            <a:spLocks noGrp="1"/>
          </p:cNvSpPr>
          <p:nvPr>
            <p:ph type="body" sz="quarter" idx="14"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5" name="Content Placeholder 2"/>
          <p:cNvSpPr>
            <a:spLocks noGrp="1"/>
          </p:cNvSpPr>
          <p:nvPr>
            <p:ph sz="quarter" idx="15" hasCustomPrompt="1"/>
          </p:nvPr>
        </p:nvSpPr>
        <p:spPr>
          <a:xfrm>
            <a:off x="425450" y="1399769"/>
            <a:ext cx="8134471" cy="4631916"/>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7" name="Picture Placeholder 2"/>
          <p:cNvSpPr>
            <a:spLocks noGrp="1"/>
          </p:cNvSpPr>
          <p:nvPr>
            <p:ph type="pic" sz="quarter" idx="17" hasCustomPrompt="1"/>
          </p:nvPr>
        </p:nvSpPr>
        <p:spPr>
          <a:xfrm>
            <a:off x="345063" y="6286500"/>
            <a:ext cx="3878263" cy="571500"/>
          </a:xfrm>
          <a:prstGeom prst="rect">
            <a:avLst/>
          </a:prstGeom>
        </p:spPr>
        <p:txBody>
          <a:bodyPr/>
          <a:lstStyle>
            <a:lvl1pPr marL="0" indent="0">
              <a:buNone/>
              <a:defRPr sz="1400">
                <a:solidFill>
                  <a:srgbClr val="FF0000"/>
                </a:solidFill>
              </a:defRPr>
            </a:lvl1pPr>
          </a:lstStyle>
          <a:p>
            <a:r>
              <a:rPr lang="en-US"/>
              <a:t>Click to insert department logo lock up here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_with Dept logo ">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4202883" y="1223963"/>
            <a:ext cx="4941117" cy="4400550"/>
          </a:xfrm>
          <a:prstGeom prst="rect">
            <a:avLst/>
          </a:prstGeom>
        </p:spPr>
        <p:txBody>
          <a:bodyPr/>
          <a:lstStyle>
            <a:lvl1pPr marL="0" indent="0">
              <a:buNone/>
              <a:defRPr>
                <a:solidFill>
                  <a:srgbClr val="FF0000"/>
                </a:solidFill>
              </a:defRPr>
            </a:lvl1pPr>
          </a:lstStyle>
          <a:p>
            <a:r>
              <a:rPr lang="en-US" dirty="0"/>
              <a:t>Click to replace picture</a:t>
            </a:r>
          </a:p>
        </p:txBody>
      </p:sp>
      <p:sp>
        <p:nvSpPr>
          <p:cNvPr id="5" name="Text Placeholder 4"/>
          <p:cNvSpPr>
            <a:spLocks noGrp="1"/>
          </p:cNvSpPr>
          <p:nvPr>
            <p:ph type="body" sz="quarter" idx="10" hasCustomPrompt="1"/>
          </p:nvPr>
        </p:nvSpPr>
        <p:spPr>
          <a:xfrm>
            <a:off x="523301" y="1601884"/>
            <a:ext cx="3614738" cy="1034992"/>
          </a:xfrm>
          <a:prstGeom prst="rect">
            <a:avLst/>
          </a:prstGeom>
        </p:spPr>
        <p:txBody>
          <a:bodyPr/>
          <a:lstStyle>
            <a:lvl1pPr marL="0" indent="0">
              <a:lnSpc>
                <a:spcPct val="100000"/>
              </a:lnSpc>
              <a:buNone/>
              <a:defRPr sz="3600" b="0" cap="all" spc="0" baseline="0">
                <a:solidFill>
                  <a:schemeClr val="bg1"/>
                </a:solidFill>
                <a:latin typeface="Rockwell" panose="02060603020205020403" pitchFamily="18" charset="0"/>
              </a:defRPr>
            </a:lvl1pPr>
          </a:lstStyle>
          <a:p>
            <a:pPr lvl="0"/>
            <a:r>
              <a:rPr lang="en-US" dirty="0"/>
              <a:t>TITLE OF PRESENTATION </a:t>
            </a:r>
          </a:p>
        </p:txBody>
      </p:sp>
      <p:sp>
        <p:nvSpPr>
          <p:cNvPr id="7" name="Text Placeholder 6"/>
          <p:cNvSpPr>
            <a:spLocks noGrp="1"/>
          </p:cNvSpPr>
          <p:nvPr>
            <p:ph type="body" sz="quarter" idx="11" hasCustomPrompt="1"/>
          </p:nvPr>
        </p:nvSpPr>
        <p:spPr>
          <a:xfrm>
            <a:off x="515711" y="2808402"/>
            <a:ext cx="3622328" cy="343126"/>
          </a:xfrm>
          <a:prstGeom prst="rect">
            <a:avLst/>
          </a:prstGeom>
        </p:spPr>
        <p:txBody>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Subtitle goes here</a:t>
            </a:r>
          </a:p>
        </p:txBody>
      </p:sp>
      <p:sp>
        <p:nvSpPr>
          <p:cNvPr id="4" name="Picture Placeholder 3"/>
          <p:cNvSpPr>
            <a:spLocks noGrp="1"/>
          </p:cNvSpPr>
          <p:nvPr>
            <p:ph type="pic" sz="quarter" idx="13" hasCustomPrompt="1"/>
          </p:nvPr>
        </p:nvSpPr>
        <p:spPr>
          <a:xfrm>
            <a:off x="723900" y="4040188"/>
            <a:ext cx="3325813" cy="823912"/>
          </a:xfrm>
          <a:prstGeom prst="rect">
            <a:avLst/>
          </a:prstGeom>
        </p:spPr>
        <p:txBody>
          <a:bodyPr/>
          <a:lstStyle>
            <a:lvl1pPr marL="0" indent="0">
              <a:buNone/>
              <a:defRPr sz="1800" baseline="0">
                <a:solidFill>
                  <a:srgbClr val="FF0000"/>
                </a:solidFill>
              </a:defRPr>
            </a:lvl1pPr>
          </a:lstStyle>
          <a:p>
            <a:r>
              <a:rPr lang="en-US" dirty="0"/>
              <a:t>Click to insert white version of department logo lockup</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_with Dept logo ">
    <p:spTree>
      <p:nvGrpSpPr>
        <p:cNvPr id="1" name=""/>
        <p:cNvGrpSpPr/>
        <p:nvPr/>
      </p:nvGrpSpPr>
      <p:grpSpPr>
        <a:xfrm>
          <a:off x="0" y="0"/>
          <a:ext cx="0" cy="0"/>
          <a:chOff x="0" y="0"/>
          <a:chExt cx="0" cy="0"/>
        </a:xfrm>
      </p:grpSpPr>
      <p:grpSp>
        <p:nvGrpSpPr>
          <p:cNvPr id="5" name="Group 4"/>
          <p:cNvGrpSpPr/>
          <p:nvPr userDrawn="1"/>
        </p:nvGrpSpPr>
        <p:grpSpPr>
          <a:xfrm>
            <a:off x="-1" y="3900215"/>
            <a:ext cx="7625593" cy="2206671"/>
            <a:chOff x="-1" y="3900215"/>
            <a:chExt cx="7625593" cy="2206671"/>
          </a:xfrm>
        </p:grpSpPr>
        <p:sp>
          <p:nvSpPr>
            <p:cNvPr id="8" name="Rectangle 7"/>
            <p:cNvSpPr/>
            <p:nvPr userDrawn="1"/>
          </p:nvSpPr>
          <p:spPr>
            <a:xfrm>
              <a:off x="1575705" y="3900215"/>
              <a:ext cx="5788481" cy="195943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 y="3900216"/>
              <a:ext cx="7625593" cy="2206670"/>
              <a:chOff x="-1" y="3900216"/>
              <a:chExt cx="7625593" cy="2206670"/>
            </a:xfrm>
          </p:grpSpPr>
          <p:sp>
            <p:nvSpPr>
              <p:cNvPr id="9" name="Rectangle 8"/>
              <p:cNvSpPr/>
              <p:nvPr userDrawn="1"/>
            </p:nvSpPr>
            <p:spPr>
              <a:xfrm>
                <a:off x="-1" y="3900216"/>
                <a:ext cx="7625593" cy="1959429"/>
              </a:xfrm>
              <a:prstGeom prst="rect">
                <a:avLst/>
              </a:prstGeom>
              <a:solidFill>
                <a:srgbClr val="00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3168" y="5312230"/>
                <a:ext cx="1073603" cy="794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 Placeholder 6"/>
          <p:cNvSpPr>
            <a:spLocks noGrp="1"/>
          </p:cNvSpPr>
          <p:nvPr userDrawn="1">
            <p:ph type="body" sz="quarter" idx="10" hasCustomPrompt="1"/>
          </p:nvPr>
        </p:nvSpPr>
        <p:spPr>
          <a:xfrm>
            <a:off x="1828800" y="4343400"/>
            <a:ext cx="5216979" cy="473075"/>
          </a:xfrm>
          <a:prstGeom prst="rect">
            <a:avLst/>
          </a:prstGeom>
        </p:spPr>
        <p:txBody>
          <a:bodyPr/>
          <a:lstStyle>
            <a:lvl1pPr marL="0" indent="0">
              <a:buNone/>
              <a:defRPr sz="3200" cap="all" baseline="0">
                <a:solidFill>
                  <a:schemeClr val="bg1"/>
                </a:solidFill>
                <a:latin typeface="Rockwell" panose="02060603020205020403" pitchFamily="18" charset="0"/>
              </a:defRPr>
            </a:lvl1pPr>
          </a:lstStyle>
          <a:p>
            <a:pPr lvl="0"/>
            <a:r>
              <a:rPr lang="en-US" dirty="0"/>
              <a:t>TITLE OF PRESENTATION</a:t>
            </a:r>
          </a:p>
        </p:txBody>
      </p:sp>
      <p:sp>
        <p:nvSpPr>
          <p:cNvPr id="11" name="Text Placeholder 10"/>
          <p:cNvSpPr>
            <a:spLocks noGrp="1"/>
          </p:cNvSpPr>
          <p:nvPr userDrawn="1">
            <p:ph type="body" sz="quarter" idx="11" hasCustomPrompt="1"/>
          </p:nvPr>
        </p:nvSpPr>
        <p:spPr>
          <a:xfrm>
            <a:off x="1828800" y="4891088"/>
            <a:ext cx="3927475" cy="366712"/>
          </a:xfrm>
          <a:prstGeom prst="rect">
            <a:avLst/>
          </a:prstGeom>
        </p:spPr>
        <p:txBody>
          <a:bodyPr/>
          <a:lstStyle>
            <a:lvl1pPr marL="0" indent="0">
              <a:buNone/>
              <a:defRPr sz="1800" baseline="0">
                <a:solidFill>
                  <a:schemeClr val="bg1"/>
                </a:solidFill>
              </a:defRPr>
            </a:lvl1pPr>
          </a:lstStyle>
          <a:p>
            <a:pPr lvl="0"/>
            <a:r>
              <a:rPr lang="en-US" dirty="0"/>
              <a:t>Subtitle goes here </a:t>
            </a:r>
          </a:p>
        </p:txBody>
      </p:sp>
      <p:sp>
        <p:nvSpPr>
          <p:cNvPr id="3" name="Picture Placeholder 2"/>
          <p:cNvSpPr>
            <a:spLocks noGrp="1"/>
          </p:cNvSpPr>
          <p:nvPr>
            <p:ph type="pic" sz="quarter" idx="12" hasCustomPrompt="1"/>
          </p:nvPr>
        </p:nvSpPr>
        <p:spPr>
          <a:xfrm>
            <a:off x="2109788" y="1828800"/>
            <a:ext cx="4935537" cy="984250"/>
          </a:xfrm>
          <a:prstGeom prst="rect">
            <a:avLst/>
          </a:prstGeom>
        </p:spPr>
        <p:txBody>
          <a:bodyPr/>
          <a:lstStyle>
            <a:lvl1pPr marL="0" indent="0">
              <a:buNone/>
              <a:defRPr sz="1400" baseline="0">
                <a:solidFill>
                  <a:srgbClr val="FF0000"/>
                </a:solidFill>
              </a:defRPr>
            </a:lvl1pPr>
          </a:lstStyle>
          <a:p>
            <a:r>
              <a:rPr lang="en-US" dirty="0"/>
              <a:t>Click to insert department logo lock up</a:t>
            </a:r>
          </a:p>
        </p:txBody>
      </p:sp>
    </p:spTree>
    <p:extLst>
      <p:ext uri="{BB962C8B-B14F-4D97-AF65-F5344CB8AC3E}">
        <p14:creationId xmlns:p14="http://schemas.microsoft.com/office/powerpoint/2010/main" val="86714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_no stars">
    <p:spTree>
      <p:nvGrpSpPr>
        <p:cNvPr id="1" name=""/>
        <p:cNvGrpSpPr/>
        <p:nvPr/>
      </p:nvGrpSpPr>
      <p:grpSpPr>
        <a:xfrm>
          <a:off x="0" y="0"/>
          <a:ext cx="0" cy="0"/>
          <a:chOff x="0" y="0"/>
          <a:chExt cx="0" cy="0"/>
        </a:xfrm>
      </p:grpSpPr>
      <p:grpSp>
        <p:nvGrpSpPr>
          <p:cNvPr id="5" name="Group 4"/>
          <p:cNvGrpSpPr/>
          <p:nvPr userDrawn="1"/>
        </p:nvGrpSpPr>
        <p:grpSpPr>
          <a:xfrm>
            <a:off x="-1" y="3900215"/>
            <a:ext cx="7625593" cy="2206671"/>
            <a:chOff x="-1" y="3900215"/>
            <a:chExt cx="7625593" cy="2206671"/>
          </a:xfrm>
        </p:grpSpPr>
        <p:sp>
          <p:nvSpPr>
            <p:cNvPr id="8" name="Rectangle 7"/>
            <p:cNvSpPr/>
            <p:nvPr userDrawn="1"/>
          </p:nvSpPr>
          <p:spPr>
            <a:xfrm>
              <a:off x="1575705" y="3900215"/>
              <a:ext cx="5788481" cy="195943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 y="3900216"/>
              <a:ext cx="7625593" cy="2206670"/>
              <a:chOff x="-1" y="3900216"/>
              <a:chExt cx="7625593" cy="2206670"/>
            </a:xfrm>
          </p:grpSpPr>
          <p:sp>
            <p:nvSpPr>
              <p:cNvPr id="9" name="Rectangle 8"/>
              <p:cNvSpPr/>
              <p:nvPr userDrawn="1"/>
            </p:nvSpPr>
            <p:spPr>
              <a:xfrm>
                <a:off x="-1" y="3900216"/>
                <a:ext cx="7625593" cy="1959429"/>
              </a:xfrm>
              <a:prstGeom prst="rect">
                <a:avLst/>
              </a:prstGeom>
              <a:solidFill>
                <a:srgbClr val="00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3168" y="5312230"/>
                <a:ext cx="1073603" cy="794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 Placeholder 6"/>
          <p:cNvSpPr>
            <a:spLocks noGrp="1"/>
          </p:cNvSpPr>
          <p:nvPr userDrawn="1">
            <p:ph type="body" sz="quarter" idx="10" hasCustomPrompt="1"/>
          </p:nvPr>
        </p:nvSpPr>
        <p:spPr>
          <a:xfrm>
            <a:off x="1828800" y="4343400"/>
            <a:ext cx="5216979" cy="473075"/>
          </a:xfrm>
          <a:prstGeom prst="rect">
            <a:avLst/>
          </a:prstGeom>
        </p:spPr>
        <p:txBody>
          <a:bodyPr/>
          <a:lstStyle>
            <a:lvl1pPr marL="0" indent="0">
              <a:buNone/>
              <a:defRPr sz="3200" cap="all" baseline="0">
                <a:solidFill>
                  <a:schemeClr val="bg1"/>
                </a:solidFill>
                <a:latin typeface="Rockwell" panose="02060603020205020403" pitchFamily="18" charset="0"/>
              </a:defRPr>
            </a:lvl1pPr>
          </a:lstStyle>
          <a:p>
            <a:pPr lvl="0"/>
            <a:r>
              <a:rPr lang="en-US" dirty="0"/>
              <a:t>TITLE OF PRESENTATION</a:t>
            </a:r>
          </a:p>
        </p:txBody>
      </p:sp>
      <p:sp>
        <p:nvSpPr>
          <p:cNvPr id="11" name="Text Placeholder 10"/>
          <p:cNvSpPr>
            <a:spLocks noGrp="1"/>
          </p:cNvSpPr>
          <p:nvPr userDrawn="1">
            <p:ph type="body" sz="quarter" idx="11" hasCustomPrompt="1"/>
          </p:nvPr>
        </p:nvSpPr>
        <p:spPr>
          <a:xfrm>
            <a:off x="1828800" y="4891088"/>
            <a:ext cx="3927475" cy="366712"/>
          </a:xfrm>
          <a:prstGeom prst="rect">
            <a:avLst/>
          </a:prstGeom>
        </p:spPr>
        <p:txBody>
          <a:bodyPr/>
          <a:lstStyle>
            <a:lvl1pPr marL="0" indent="0">
              <a:buNone/>
              <a:defRPr sz="1800" baseline="0">
                <a:solidFill>
                  <a:schemeClr val="bg1"/>
                </a:solidFill>
              </a:defRPr>
            </a:lvl1pPr>
          </a:lstStyle>
          <a:p>
            <a:pPr lvl="0"/>
            <a:r>
              <a:rPr lang="en-US" dirty="0"/>
              <a:t>Subtitle goes here </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940" y="1724827"/>
            <a:ext cx="2080009" cy="975223"/>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_1 no stars">
    <p:spTree>
      <p:nvGrpSpPr>
        <p:cNvPr id="1" name=""/>
        <p:cNvGrpSpPr/>
        <p:nvPr/>
      </p:nvGrpSpPr>
      <p:grpSpPr>
        <a:xfrm>
          <a:off x="0" y="0"/>
          <a:ext cx="0" cy="0"/>
          <a:chOff x="0" y="0"/>
          <a:chExt cx="0" cy="0"/>
        </a:xfrm>
      </p:grpSpPr>
      <p:sp>
        <p:nvSpPr>
          <p:cNvPr id="7" name="Text Placeholder 6"/>
          <p:cNvSpPr>
            <a:spLocks noGrp="1"/>
          </p:cNvSpPr>
          <p:nvPr userDrawn="1">
            <p:ph type="body" sz="quarter" idx="10" hasCustomPrompt="1"/>
          </p:nvPr>
        </p:nvSpPr>
        <p:spPr>
          <a:xfrm>
            <a:off x="2273417" y="2581712"/>
            <a:ext cx="5216979" cy="473075"/>
          </a:xfrm>
          <a:prstGeom prst="rect">
            <a:avLst/>
          </a:prstGeom>
        </p:spPr>
        <p:txBody>
          <a:bodyPr/>
          <a:lstStyle>
            <a:lvl1pPr marL="0" indent="0">
              <a:buNone/>
              <a:defRPr sz="3200" cap="all" baseline="0">
                <a:solidFill>
                  <a:srgbClr val="0076BD"/>
                </a:solidFill>
                <a:latin typeface="Rockwell" panose="02060603020205020403" pitchFamily="18" charset="0"/>
              </a:defRPr>
            </a:lvl1pPr>
          </a:lstStyle>
          <a:p>
            <a:pPr lvl="0"/>
            <a:r>
              <a:rPr lang="en-US" dirty="0"/>
              <a:t>TRANSITION TITLE HERE</a:t>
            </a:r>
          </a:p>
        </p:txBody>
      </p:sp>
      <p:sp>
        <p:nvSpPr>
          <p:cNvPr id="11" name="Text Placeholder 10"/>
          <p:cNvSpPr>
            <a:spLocks noGrp="1"/>
          </p:cNvSpPr>
          <p:nvPr userDrawn="1">
            <p:ph type="body" sz="quarter" idx="11" hasCustomPrompt="1"/>
          </p:nvPr>
        </p:nvSpPr>
        <p:spPr>
          <a:xfrm>
            <a:off x="2273417" y="3129400"/>
            <a:ext cx="3927475" cy="366712"/>
          </a:xfrm>
          <a:prstGeom prst="rect">
            <a:avLst/>
          </a:prstGeom>
        </p:spPr>
        <p:txBody>
          <a:bodyPr/>
          <a:lstStyle>
            <a:lvl1pPr marL="0" indent="0">
              <a:buNone/>
              <a:defRPr sz="1800" baseline="0">
                <a:solidFill>
                  <a:schemeClr val="accent2"/>
                </a:solidFill>
              </a:defRPr>
            </a:lvl1pPr>
          </a:lstStyle>
          <a:p>
            <a:pPr lvl="0"/>
            <a:r>
              <a:rPr lang="en-US" dirty="0"/>
              <a:t>Subtitle goes here </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partment Intro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0677" y="1428749"/>
            <a:ext cx="6981145" cy="644525"/>
          </a:xfrm>
          <a:prstGeom prst="rect">
            <a:avLst/>
          </a:prstGeom>
        </p:spPr>
        <p:txBody>
          <a:bodyPr/>
          <a:lstStyle>
            <a:lvl1pPr marL="0" indent="0" algn="ctr">
              <a:buNone/>
              <a:defRPr sz="3000" spc="0" baseline="0">
                <a:solidFill>
                  <a:schemeClr val="accent2"/>
                </a:solidFill>
                <a:latin typeface="Rockwell" panose="02060603020205020403" pitchFamily="18" charset="0"/>
              </a:defRPr>
            </a:lvl1pPr>
            <a:lvl3pPr marL="914400" indent="0" algn="l">
              <a:buNone/>
              <a:defRPr sz="2600" baseline="0">
                <a:solidFill>
                  <a:srgbClr val="82BC41"/>
                </a:solidFill>
                <a:latin typeface="Rockwell" panose="02060603020205020403" pitchFamily="18" charset="0"/>
              </a:defRPr>
            </a:lvl3pPr>
          </a:lstStyle>
          <a:p>
            <a:pPr lvl="0"/>
            <a:r>
              <a:rPr lang="en-US" dirty="0"/>
              <a:t>Department or Team Name Goes Here</a:t>
            </a:r>
          </a:p>
        </p:txBody>
      </p:sp>
      <p:sp>
        <p:nvSpPr>
          <p:cNvPr id="6" name="Text Placeholder 5"/>
          <p:cNvSpPr>
            <a:spLocks noGrp="1"/>
          </p:cNvSpPr>
          <p:nvPr>
            <p:ph type="body" sz="quarter" idx="11" hasCustomPrompt="1"/>
          </p:nvPr>
        </p:nvSpPr>
        <p:spPr>
          <a:xfrm>
            <a:off x="4587988" y="2800350"/>
            <a:ext cx="3265488" cy="2645228"/>
          </a:xfrm>
          <a:prstGeom prst="rect">
            <a:avLst/>
          </a:prstGeom>
        </p:spPr>
        <p:txBody>
          <a:bodyPr/>
          <a:lstStyle>
            <a:lvl1pPr marL="0" indent="0" algn="ctr">
              <a:buNone/>
              <a:defRPr sz="20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mission, vision or boiler plate can go here. </a:t>
            </a:r>
            <a:br>
              <a:rPr lang="en-US" dirty="0"/>
            </a:br>
            <a:br>
              <a:rPr lang="en-US" dirty="0"/>
            </a:br>
            <a:r>
              <a:rPr lang="en-US" dirty="0"/>
              <a:t>Or, you can include your department’s tagline.</a:t>
            </a:r>
          </a:p>
        </p:txBody>
      </p:sp>
      <p:sp>
        <p:nvSpPr>
          <p:cNvPr id="9" name="Picture Placeholder 8"/>
          <p:cNvSpPr>
            <a:spLocks noGrp="1"/>
          </p:cNvSpPr>
          <p:nvPr>
            <p:ph type="pic" sz="quarter" idx="12" hasCustomPrompt="1"/>
          </p:nvPr>
        </p:nvSpPr>
        <p:spPr>
          <a:xfrm>
            <a:off x="1060677" y="2146527"/>
            <a:ext cx="1625600" cy="1854200"/>
          </a:xfrm>
          <a:prstGeom prst="rect">
            <a:avLst/>
          </a:prstGeom>
        </p:spPr>
        <p:txBody>
          <a:bodyPr/>
          <a:lstStyle>
            <a:lvl1pPr marL="0" indent="0">
              <a:buNone/>
              <a:defRPr sz="1200" baseline="0">
                <a:solidFill>
                  <a:srgbClr val="FF0000"/>
                </a:solidFill>
              </a:defRPr>
            </a:lvl1pPr>
          </a:lstStyle>
          <a:p>
            <a:r>
              <a:rPr lang="en-US" dirty="0"/>
              <a:t>Click to replace picture</a:t>
            </a:r>
          </a:p>
        </p:txBody>
      </p:sp>
      <p:sp>
        <p:nvSpPr>
          <p:cNvPr id="10" name="Picture Placeholder 8"/>
          <p:cNvSpPr>
            <a:spLocks noGrp="1"/>
          </p:cNvSpPr>
          <p:nvPr>
            <p:ph type="pic" sz="quarter" idx="13" hasCustomPrompt="1"/>
          </p:nvPr>
        </p:nvSpPr>
        <p:spPr>
          <a:xfrm>
            <a:off x="2756127" y="2146527"/>
            <a:ext cx="1625600" cy="1854200"/>
          </a:xfrm>
          <a:prstGeom prst="rect">
            <a:avLst/>
          </a:prstGeom>
        </p:spPr>
        <p:txBody>
          <a:bodyPr/>
          <a:lstStyle>
            <a:lvl1pPr marL="0" indent="0">
              <a:buNone/>
              <a:defRPr sz="1200">
                <a:solidFill>
                  <a:srgbClr val="FF0000"/>
                </a:solidFill>
              </a:defRPr>
            </a:lvl1pPr>
          </a:lstStyle>
          <a:p>
            <a:r>
              <a:rPr lang="en-US" dirty="0"/>
              <a:t>Click to replace picture</a:t>
            </a:r>
          </a:p>
        </p:txBody>
      </p:sp>
      <p:sp>
        <p:nvSpPr>
          <p:cNvPr id="11" name="Picture Placeholder 8"/>
          <p:cNvSpPr>
            <a:spLocks noGrp="1"/>
          </p:cNvSpPr>
          <p:nvPr>
            <p:ph type="pic" sz="quarter" idx="14" hasCustomPrompt="1"/>
          </p:nvPr>
        </p:nvSpPr>
        <p:spPr>
          <a:xfrm>
            <a:off x="1060677" y="4073980"/>
            <a:ext cx="1625600" cy="1854200"/>
          </a:xfrm>
          <a:prstGeom prst="rect">
            <a:avLst/>
          </a:prstGeom>
        </p:spPr>
        <p:txBody>
          <a:bodyPr/>
          <a:lstStyle>
            <a:lvl1pPr marL="0" indent="0" algn="l">
              <a:buNone/>
              <a:defRPr sz="1200">
                <a:solidFill>
                  <a:srgbClr val="FF0000"/>
                </a:solidFill>
              </a:defRPr>
            </a:lvl1pPr>
          </a:lstStyle>
          <a:p>
            <a:r>
              <a:rPr lang="en-US" dirty="0"/>
              <a:t>Click to replace picture</a:t>
            </a:r>
          </a:p>
        </p:txBody>
      </p:sp>
      <p:sp>
        <p:nvSpPr>
          <p:cNvPr id="12" name="Picture Placeholder 8"/>
          <p:cNvSpPr>
            <a:spLocks noGrp="1"/>
          </p:cNvSpPr>
          <p:nvPr>
            <p:ph type="pic" sz="quarter" idx="15" hasCustomPrompt="1"/>
          </p:nvPr>
        </p:nvSpPr>
        <p:spPr>
          <a:xfrm>
            <a:off x="2756127" y="4073980"/>
            <a:ext cx="1625600" cy="1854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F0000"/>
                </a:solidFill>
              </a:defRPr>
            </a:lvl1pPr>
          </a:lstStyle>
          <a:p>
            <a:r>
              <a:rPr lang="en-US" dirty="0"/>
              <a:t>Click to replace picture</a:t>
            </a:r>
          </a:p>
          <a:p>
            <a:endParaRPr lang="en-US" dirty="0"/>
          </a:p>
        </p:txBody>
      </p:sp>
    </p:spTree>
    <p:extLst>
      <p:ext uri="{BB962C8B-B14F-4D97-AF65-F5344CB8AC3E}">
        <p14:creationId xmlns:p14="http://schemas.microsoft.com/office/powerpoint/2010/main" val="399150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1 _no log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64063" y="0"/>
            <a:ext cx="4579937" cy="6858000"/>
          </a:xfrm>
          <a:prstGeom prst="rect">
            <a:avLst/>
          </a:prstGeom>
        </p:spPr>
        <p:txBody>
          <a:bodyPr/>
          <a:lstStyle>
            <a:lvl1pPr marL="0" indent="0">
              <a:buNone/>
              <a:defRPr>
                <a:solidFill>
                  <a:srgbClr val="FF0000"/>
                </a:solidFill>
              </a:defRPr>
            </a:lvl1pPr>
          </a:lstStyle>
          <a:p>
            <a:r>
              <a:rPr lang="en-US" dirty="0"/>
              <a:t>Click to replace picture</a:t>
            </a:r>
          </a:p>
        </p:txBody>
      </p:sp>
      <p:sp>
        <p:nvSpPr>
          <p:cNvPr id="9" name="Text Placeholder 8"/>
          <p:cNvSpPr>
            <a:spLocks noGrp="1"/>
          </p:cNvSpPr>
          <p:nvPr>
            <p:ph type="body" sz="quarter" idx="11" hasCustomPrompt="1"/>
          </p:nvPr>
        </p:nvSpPr>
        <p:spPr>
          <a:xfrm>
            <a:off x="832985" y="407989"/>
            <a:ext cx="3470275" cy="400050"/>
          </a:xfrm>
          <a:prstGeom prst="rect">
            <a:avLst/>
          </a:prstGeom>
        </p:spPr>
        <p:txBody>
          <a:bodyPr/>
          <a:lstStyle>
            <a:lvl1pPr marL="0" indent="0">
              <a:buNone/>
              <a:defRPr cap="all" baseline="0">
                <a:solidFill>
                  <a:schemeClr val="accent2"/>
                </a:solidFill>
                <a:latin typeface="Rockwell" panose="02060603020205020403" pitchFamily="18" charset="0"/>
              </a:defRPr>
            </a:lvl1pPr>
          </a:lstStyle>
          <a:p>
            <a:pPr lvl="0"/>
            <a:r>
              <a:rPr lang="en-US" dirty="0"/>
              <a:t>GOALS OR TOPICS</a:t>
            </a:r>
          </a:p>
        </p:txBody>
      </p:sp>
      <p:sp>
        <p:nvSpPr>
          <p:cNvPr id="11" name="Text Placeholder 10"/>
          <p:cNvSpPr>
            <a:spLocks noGrp="1"/>
          </p:cNvSpPr>
          <p:nvPr>
            <p:ph type="body" sz="quarter" idx="12" hasCustomPrompt="1"/>
          </p:nvPr>
        </p:nvSpPr>
        <p:spPr>
          <a:xfrm>
            <a:off x="833438" y="808038"/>
            <a:ext cx="3167062" cy="334962"/>
          </a:xfrm>
          <a:prstGeom prst="rect">
            <a:avLst/>
          </a:prstGeom>
        </p:spPr>
        <p:txBody>
          <a:bodyPr/>
          <a:lstStyle>
            <a:lvl1pPr marL="0" indent="0">
              <a:buNone/>
              <a:defRPr sz="1800" baseline="0">
                <a:solidFill>
                  <a:schemeClr val="accent3"/>
                </a:solidFill>
                <a:latin typeface="Rockwell" panose="02060603020205020403" pitchFamily="18" charset="0"/>
              </a:defRPr>
            </a:lvl1pPr>
          </a:lstStyle>
          <a:p>
            <a:pPr lvl="0"/>
            <a:r>
              <a:rPr lang="en-US" dirty="0"/>
              <a:t>for presentation </a:t>
            </a:r>
          </a:p>
        </p:txBody>
      </p:sp>
      <p:sp>
        <p:nvSpPr>
          <p:cNvPr id="7" name="Content Placeholder 2"/>
          <p:cNvSpPr>
            <a:spLocks noGrp="1"/>
          </p:cNvSpPr>
          <p:nvPr>
            <p:ph sz="quarter" idx="16" hasCustomPrompt="1"/>
          </p:nvPr>
        </p:nvSpPr>
        <p:spPr>
          <a:xfrm>
            <a:off x="358339" y="1542230"/>
            <a:ext cx="3944921" cy="4816625"/>
          </a:xfrm>
          <a:prstGeom prst="rect">
            <a:avLst/>
          </a:prstGeom>
        </p:spPr>
        <p:txBody>
          <a:bodyPr/>
          <a:lstStyle>
            <a:lvl1pPr marL="228600" indent="-228600">
              <a:buFont typeface="Wingdings" panose="05000000000000000000" pitchFamily="2" charset="2"/>
              <a:buChar char="§"/>
              <a:defRPr sz="2000" baseline="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a:p>
            <a:pPr lvl="0"/>
            <a:endParaRPr lang="en-US" dirty="0"/>
          </a:p>
        </p:txBody>
      </p:sp>
    </p:spTree>
    <p:extLst>
      <p:ext uri="{BB962C8B-B14F-4D97-AF65-F5344CB8AC3E}">
        <p14:creationId xmlns:p14="http://schemas.microsoft.com/office/powerpoint/2010/main" val="246026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1 _with Dept logo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64063" y="0"/>
            <a:ext cx="4579937"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FF0000"/>
                </a:solidFill>
              </a:defRPr>
            </a:lvl1pPr>
          </a:lstStyle>
          <a:p>
            <a:r>
              <a:rPr lang="en-US" dirty="0"/>
              <a:t>Click to replace picture</a:t>
            </a:r>
          </a:p>
          <a:p>
            <a:endParaRPr lang="en-US" dirty="0"/>
          </a:p>
        </p:txBody>
      </p:sp>
      <p:sp>
        <p:nvSpPr>
          <p:cNvPr id="9" name="Text Placeholder 8"/>
          <p:cNvSpPr>
            <a:spLocks noGrp="1"/>
          </p:cNvSpPr>
          <p:nvPr>
            <p:ph type="body" sz="quarter" idx="11" hasCustomPrompt="1"/>
          </p:nvPr>
        </p:nvSpPr>
        <p:spPr>
          <a:xfrm>
            <a:off x="832985" y="407989"/>
            <a:ext cx="3470275" cy="400050"/>
          </a:xfrm>
          <a:prstGeom prst="rect">
            <a:avLst/>
          </a:prstGeom>
        </p:spPr>
        <p:txBody>
          <a:bodyPr/>
          <a:lstStyle>
            <a:lvl1pPr marL="0" indent="0">
              <a:buNone/>
              <a:defRPr cap="all" baseline="0">
                <a:solidFill>
                  <a:schemeClr val="accent2"/>
                </a:solidFill>
                <a:latin typeface="Rockwell" panose="02060603020205020403" pitchFamily="18" charset="0"/>
              </a:defRPr>
            </a:lvl1pPr>
          </a:lstStyle>
          <a:p>
            <a:pPr lvl="0"/>
            <a:r>
              <a:rPr lang="en-US" dirty="0"/>
              <a:t>GOALS OR TOPICS</a:t>
            </a:r>
          </a:p>
        </p:txBody>
      </p:sp>
      <p:sp>
        <p:nvSpPr>
          <p:cNvPr id="11" name="Text Placeholder 10"/>
          <p:cNvSpPr>
            <a:spLocks noGrp="1"/>
          </p:cNvSpPr>
          <p:nvPr>
            <p:ph type="body" sz="quarter" idx="12" hasCustomPrompt="1"/>
          </p:nvPr>
        </p:nvSpPr>
        <p:spPr>
          <a:xfrm>
            <a:off x="833438" y="808038"/>
            <a:ext cx="3167062" cy="334962"/>
          </a:xfrm>
          <a:prstGeom prst="rect">
            <a:avLst/>
          </a:prstGeom>
        </p:spPr>
        <p:txBody>
          <a:bodyPr/>
          <a:lstStyle>
            <a:lvl1pPr marL="0" indent="0">
              <a:buNone/>
              <a:defRPr sz="1800" baseline="0">
                <a:solidFill>
                  <a:schemeClr val="accent3"/>
                </a:solidFill>
                <a:latin typeface="Rockwell" panose="02060603020205020403" pitchFamily="18" charset="0"/>
              </a:defRPr>
            </a:lvl1pPr>
          </a:lstStyle>
          <a:p>
            <a:pPr lvl="0"/>
            <a:r>
              <a:rPr lang="en-US" dirty="0"/>
              <a:t>for presentation </a:t>
            </a:r>
          </a:p>
        </p:txBody>
      </p:sp>
      <p:sp>
        <p:nvSpPr>
          <p:cNvPr id="6" name="Rectangle 5"/>
          <p:cNvSpPr/>
          <p:nvPr userDrawn="1"/>
        </p:nvSpPr>
        <p:spPr>
          <a:xfrm>
            <a:off x="425450" y="6123214"/>
            <a:ext cx="366485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quarter" idx="16" hasCustomPrompt="1"/>
          </p:nvPr>
        </p:nvSpPr>
        <p:spPr>
          <a:xfrm>
            <a:off x="425451" y="1584326"/>
            <a:ext cx="3877809" cy="4246023"/>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
        <p:nvSpPr>
          <p:cNvPr id="3" name="Picture Placeholder 2"/>
          <p:cNvSpPr>
            <a:spLocks noGrp="1"/>
          </p:cNvSpPr>
          <p:nvPr>
            <p:ph type="pic" sz="quarter" idx="17" hasCustomPrompt="1"/>
          </p:nvPr>
        </p:nvSpPr>
        <p:spPr>
          <a:xfrm>
            <a:off x="425450" y="6122988"/>
            <a:ext cx="3878263" cy="571500"/>
          </a:xfrm>
          <a:prstGeom prst="rect">
            <a:avLst/>
          </a:prstGeom>
        </p:spPr>
        <p:txBody>
          <a:bodyPr/>
          <a:lstStyle>
            <a:lvl1pPr marL="0" indent="0">
              <a:buNone/>
              <a:defRPr sz="1400">
                <a:solidFill>
                  <a:srgbClr val="FF0000"/>
                </a:solidFill>
              </a:defRPr>
            </a:lvl1pPr>
          </a:lstStyle>
          <a:p>
            <a:r>
              <a:rPr lang="en-US"/>
              <a:t>Click to insert department logo lock up here</a:t>
            </a:r>
            <a:endParaRPr lang="en-US" dirty="0"/>
          </a:p>
        </p:txBody>
      </p:sp>
    </p:spTree>
    <p:extLst>
      <p:ext uri="{BB962C8B-B14F-4D97-AF65-F5344CB8AC3E}">
        <p14:creationId xmlns:p14="http://schemas.microsoft.com/office/powerpoint/2010/main" val="329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_no logo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t="-11058"/>
          <a:stretch/>
        </p:blipFill>
        <p:spPr>
          <a:xfrm>
            <a:off x="6866163" y="4981864"/>
            <a:ext cx="2269673" cy="1876136"/>
          </a:xfrm>
          <a:prstGeom prst="rect">
            <a:avLst/>
          </a:prstGeom>
        </p:spPr>
      </p:pic>
      <p:sp>
        <p:nvSpPr>
          <p:cNvPr id="10" name="Text Placeholder 9"/>
          <p:cNvSpPr>
            <a:spLocks noGrp="1"/>
          </p:cNvSpPr>
          <p:nvPr>
            <p:ph type="body" sz="quarter" idx="10" hasCustomPrompt="1"/>
          </p:nvPr>
        </p:nvSpPr>
        <p:spPr>
          <a:xfrm>
            <a:off x="906463" y="415925"/>
            <a:ext cx="4939166" cy="719138"/>
          </a:xfrm>
          <a:prstGeom prst="rect">
            <a:avLst/>
          </a:prstGeom>
        </p:spPr>
        <p:txBody>
          <a:bodyPr/>
          <a:lstStyle>
            <a:lvl1pPr marL="0" indent="0">
              <a:buNone/>
              <a:defRPr sz="4000" cap="all" baseline="0">
                <a:solidFill>
                  <a:schemeClr val="accent2"/>
                </a:solidFill>
                <a:latin typeface="Rockwell" panose="02060603020205020403" pitchFamily="18" charset="0"/>
              </a:defRPr>
            </a:lvl1pPr>
          </a:lstStyle>
          <a:p>
            <a:pPr lvl="0"/>
            <a:r>
              <a:rPr lang="en-US" dirty="0"/>
              <a:t>TITLE GOES HERE </a:t>
            </a:r>
          </a:p>
        </p:txBody>
      </p:sp>
      <p:sp>
        <p:nvSpPr>
          <p:cNvPr id="12" name="Text Placeholder 11"/>
          <p:cNvSpPr>
            <a:spLocks noGrp="1"/>
          </p:cNvSpPr>
          <p:nvPr>
            <p:ph type="body" sz="quarter" idx="11" hasCustomPrompt="1"/>
          </p:nvPr>
        </p:nvSpPr>
        <p:spPr>
          <a:xfrm>
            <a:off x="7086600" y="2073275"/>
            <a:ext cx="1852613" cy="2654300"/>
          </a:xfrm>
          <a:prstGeom prst="rect">
            <a:avLst/>
          </a:prstGeom>
        </p:spPr>
        <p:txBody>
          <a:bodyPr/>
          <a:lstStyle>
            <a:lvl1pPr marL="0" indent="0">
              <a:buNone/>
              <a:defRPr sz="20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3pPr marL="914400" indent="0">
              <a:buNone/>
              <a:defRPr/>
            </a:lvl3pPr>
          </a:lstStyle>
          <a:p>
            <a:pPr lvl="0"/>
            <a:r>
              <a:rPr lang="en-US" dirty="0"/>
              <a:t>Callout box to highlight info here. </a:t>
            </a:r>
            <a:br>
              <a:rPr lang="en-US" dirty="0"/>
            </a:br>
            <a:br>
              <a:rPr lang="en-US" dirty="0"/>
            </a:br>
            <a:r>
              <a:rPr lang="en-US" dirty="0"/>
              <a:t>Or can leave blank.</a:t>
            </a:r>
          </a:p>
        </p:txBody>
      </p:sp>
      <p:sp>
        <p:nvSpPr>
          <p:cNvPr id="4" name="Picture Placeholder 3"/>
          <p:cNvSpPr>
            <a:spLocks noGrp="1"/>
          </p:cNvSpPr>
          <p:nvPr>
            <p:ph type="pic" sz="quarter" idx="12" hasCustomPrompt="1"/>
          </p:nvPr>
        </p:nvSpPr>
        <p:spPr>
          <a:xfrm>
            <a:off x="6865938" y="0"/>
            <a:ext cx="2278062" cy="16652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FF0000"/>
                </a:solidFill>
              </a:defRPr>
            </a:lvl1pPr>
          </a:lstStyle>
          <a:p>
            <a:r>
              <a:rPr lang="en-US" dirty="0"/>
              <a:t>Click to replace picture</a:t>
            </a:r>
          </a:p>
          <a:p>
            <a:endParaRPr lang="en-US" dirty="0"/>
          </a:p>
        </p:txBody>
      </p:sp>
      <p:sp>
        <p:nvSpPr>
          <p:cNvPr id="6" name="Picture Placeholder 5"/>
          <p:cNvSpPr>
            <a:spLocks noGrp="1"/>
          </p:cNvSpPr>
          <p:nvPr>
            <p:ph type="pic" sz="quarter" idx="13" hasCustomPrompt="1"/>
          </p:nvPr>
        </p:nvSpPr>
        <p:spPr>
          <a:xfrm>
            <a:off x="6865938" y="5143500"/>
            <a:ext cx="2278062" cy="1714500"/>
          </a:xfrm>
          <a:prstGeom prst="rect">
            <a:avLst/>
          </a:prstGeom>
        </p:spPr>
        <p:txBody>
          <a:bodyPr/>
          <a:lstStyle>
            <a:lvl1pPr marL="0" indent="0">
              <a:buNone/>
              <a:defRPr sz="2000">
                <a:solidFill>
                  <a:srgbClr val="FF0000"/>
                </a:solidFill>
              </a:defRPr>
            </a:lvl1pPr>
          </a:lstStyle>
          <a:p>
            <a:r>
              <a:rPr lang="en-US" dirty="0"/>
              <a:t>Click to replace picture</a:t>
            </a:r>
          </a:p>
        </p:txBody>
      </p:sp>
      <p:sp>
        <p:nvSpPr>
          <p:cNvPr id="9" name="Content Placeholder 2"/>
          <p:cNvSpPr>
            <a:spLocks noGrp="1"/>
          </p:cNvSpPr>
          <p:nvPr>
            <p:ph sz="quarter" idx="16" hasCustomPrompt="1"/>
          </p:nvPr>
        </p:nvSpPr>
        <p:spPr>
          <a:xfrm>
            <a:off x="425451" y="1584326"/>
            <a:ext cx="5983514" cy="4246023"/>
          </a:xfrm>
          <a:prstGeom prst="rect">
            <a:avLst/>
          </a:prstGeom>
        </p:spPr>
        <p:txBody>
          <a:bodyPr/>
          <a:lstStyle>
            <a:lvl1pPr marL="228600" indent="-228600">
              <a:buFont typeface="Wingdings" panose="05000000000000000000" pitchFamily="2" charset="2"/>
              <a:buChar char="§"/>
              <a:defRPr sz="2000">
                <a:solidFill>
                  <a:schemeClr val="bg2">
                    <a:lumMod val="50000"/>
                  </a:schemeClr>
                </a:solidFill>
                <a:latin typeface="+mn-lt"/>
              </a:defRPr>
            </a:lvl1pPr>
            <a:lvl2pPr marL="685800" indent="-228600">
              <a:buFontTx/>
              <a:buChar char="-"/>
              <a:defRPr sz="2000" baseline="0">
                <a:solidFill>
                  <a:schemeClr val="bg2">
                    <a:lumMod val="50000"/>
                  </a:schemeClr>
                </a:solidFill>
                <a:latin typeface="+mn-lt"/>
              </a:defRPr>
            </a:lvl2pPr>
          </a:lstStyle>
          <a:p>
            <a:pPr lvl="0"/>
            <a:r>
              <a:rPr lang="en-US" dirty="0"/>
              <a:t>Bullets go here. Remove Bullets if not needed. Or can replace with graph, chart, video, etc.</a:t>
            </a:r>
          </a:p>
        </p:txBody>
      </p:sp>
    </p:spTree>
    <p:extLst>
      <p:ext uri="{BB962C8B-B14F-4D97-AF65-F5344CB8AC3E}">
        <p14:creationId xmlns:p14="http://schemas.microsoft.com/office/powerpoint/2010/main" val="1310426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a:ext>
            </a:extLst>
          </a:blip>
          <a:srcRect l="5088" r="6678"/>
          <a:stretch/>
        </p:blipFill>
        <p:spPr>
          <a:xfrm>
            <a:off x="1073605" y="1236889"/>
            <a:ext cx="8070395" cy="4384222"/>
          </a:xfrm>
          <a:prstGeom prst="rect">
            <a:avLst/>
          </a:prstGeom>
        </p:spPr>
      </p:pic>
      <p:sp>
        <p:nvSpPr>
          <p:cNvPr id="11" name="Rectangle 10"/>
          <p:cNvSpPr/>
          <p:nvPr userDrawn="1"/>
        </p:nvSpPr>
        <p:spPr>
          <a:xfrm>
            <a:off x="465365" y="0"/>
            <a:ext cx="3731078" cy="6858000"/>
          </a:xfrm>
          <a:prstGeom prst="rect">
            <a:avLst/>
          </a:prstGeom>
          <a:solidFill>
            <a:srgbClr val="00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5246914"/>
            <a:ext cx="1151165" cy="920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92835" y="685800"/>
            <a:ext cx="1151165" cy="927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893600"/>
      </p:ext>
    </p:extLst>
  </p:cSld>
  <p:clrMap bg1="lt1" tx1="dk1" bg2="lt2" tx2="dk2" accent1="accent1" accent2="accent2" accent3="accent3" accent4="accent4" accent5="accent5" accent6="accent6" hlink="hlink" folHlink="folHlink"/>
  <p:sldLayoutIdLst>
    <p:sldLayoutId id="2147483734" r:id="rId1"/>
    <p:sldLayoutId id="214748387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98149"/>
            <a:ext cx="849086" cy="74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2BC41"/>
              </a:solidFill>
            </a:endParaRPr>
          </a:p>
        </p:txBody>
      </p:sp>
    </p:spTree>
    <p:extLst>
      <p:ext uri="{BB962C8B-B14F-4D97-AF65-F5344CB8AC3E}">
        <p14:creationId xmlns:p14="http://schemas.microsoft.com/office/powerpoint/2010/main" val="1915181526"/>
      </p:ext>
    </p:extLst>
  </p:cSld>
  <p:clrMap bg1="lt1" tx1="dk1" bg2="lt2" tx2="dk2" accent1="accent1" accent2="accent2" accent3="accent3" accent4="accent4" accent5="accent5" accent6="accent6" hlink="hlink" folHlink="folHlink"/>
  <p:sldLayoutIdLst>
    <p:sldLayoutId id="2147483875" r:id="rId1"/>
    <p:sldLayoutId id="214748387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315304"/>
      </p:ext>
    </p:extLst>
  </p:cSld>
  <p:clrMap bg1="lt1" tx1="dk1" bg2="lt2" tx2="dk2" accent1="accent1" accent2="accent2" accent3="accent3" accent4="accent4" accent5="accent5" accent6="accent6" hlink="hlink" folHlink="folHlink"/>
  <p:sldLayoutIdLst>
    <p:sldLayoutId id="2147483807" r:id="rId1"/>
    <p:sldLayoutId id="214748388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007620"/>
      </p:ext>
    </p:extLst>
  </p:cSld>
  <p:clrMap bg1="lt1" tx1="dk1" bg2="lt2" tx2="dk2" accent1="accent1" accent2="accent2" accent3="accent3" accent4="accent4" accent5="accent5" accent6="accent6" hlink="hlink" folHlink="folHlink"/>
  <p:sldLayoutIdLst>
    <p:sldLayoutId id="21474838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1068951" y="2154225"/>
            <a:ext cx="7003982" cy="3744913"/>
            <a:chOff x="1224073" y="1898298"/>
            <a:chExt cx="7003982" cy="3744913"/>
          </a:xfrm>
        </p:grpSpPr>
        <p:sp>
          <p:nvSpPr>
            <p:cNvPr id="9" name="Rectangle 8"/>
            <p:cNvSpPr/>
            <p:nvPr/>
          </p:nvSpPr>
          <p:spPr>
            <a:xfrm>
              <a:off x="4582617" y="1898298"/>
              <a:ext cx="3645438" cy="3744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1224073" y="1898298"/>
              <a:ext cx="3279472" cy="3744913"/>
              <a:chOff x="1224073" y="1898298"/>
              <a:chExt cx="3279472" cy="3744913"/>
            </a:xfrm>
          </p:grpSpPr>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03345" y="3814411"/>
                <a:ext cx="1600200" cy="1828800"/>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224073" y="1898298"/>
                <a:ext cx="1600200" cy="1828800"/>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224073" y="3814411"/>
                <a:ext cx="1600200" cy="1828800"/>
              </a:xfrm>
              <a:prstGeom prst="rect">
                <a:avLst/>
              </a:prstGeom>
            </p:spPr>
          </p:pic>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903345" y="1898298"/>
                <a:ext cx="1600200" cy="1828800"/>
              </a:xfrm>
              <a:prstGeom prst="rect">
                <a:avLst/>
              </a:prstGeom>
            </p:spPr>
          </p:pic>
        </p:grpSp>
      </p:grpSp>
    </p:spTree>
    <p:extLst>
      <p:ext uri="{BB962C8B-B14F-4D97-AF65-F5344CB8AC3E}">
        <p14:creationId xmlns:p14="http://schemas.microsoft.com/office/powerpoint/2010/main" val="1313024980"/>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98149"/>
            <a:ext cx="849086" cy="74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psnas01\Admin\Communications\Shared\Marketing\Photoshelter\Photos for Upload\Enrollment Guide Shoots\Joe Shoemaker\_MG_5840.jpg"/>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4563836" y="0"/>
            <a:ext cx="4580164" cy="68580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649014"/>
      </p:ext>
    </p:extLst>
  </p:cSld>
  <p:clrMap bg1="lt1" tx1="dk1" bg2="lt2" tx2="dk2" accent1="accent1" accent2="accent2" accent3="accent3" accent4="accent4" accent5="accent5" accent6="accent6" hlink="hlink" folHlink="folHlink"/>
  <p:sldLayoutIdLst>
    <p:sldLayoutId id="2147483809" r:id="rId1"/>
    <p:sldLayoutId id="214748385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98149"/>
            <a:ext cx="849086" cy="74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866165" y="1771649"/>
            <a:ext cx="2277836" cy="328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t="-939"/>
          <a:stretch/>
        </p:blipFill>
        <p:spPr>
          <a:xfrm>
            <a:off x="6866165" y="5144266"/>
            <a:ext cx="2269671" cy="1713734"/>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66163" y="-766"/>
            <a:ext cx="2269672" cy="1665514"/>
          </a:xfrm>
          <a:prstGeom prst="rect">
            <a:avLst/>
          </a:prstGeom>
        </p:spPr>
      </p:pic>
    </p:spTree>
    <p:extLst>
      <p:ext uri="{BB962C8B-B14F-4D97-AF65-F5344CB8AC3E}">
        <p14:creationId xmlns:p14="http://schemas.microsoft.com/office/powerpoint/2010/main" val="2851211803"/>
      </p:ext>
    </p:extLst>
  </p:cSld>
  <p:clrMap bg1="lt1" tx1="dk1" bg2="lt2" tx2="dk2" accent1="accent1" accent2="accent2" accent3="accent3" accent4="accent4" accent5="accent5" accent6="accent6" hlink="hlink" folHlink="folHlink"/>
  <p:sldLayoutIdLst>
    <p:sldLayoutId id="2147483838" r:id="rId1"/>
    <p:sldLayoutId id="21474838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98149"/>
            <a:ext cx="849086" cy="74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866165" y="1763484"/>
            <a:ext cx="2277836" cy="5094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74328" y="0"/>
            <a:ext cx="2277835" cy="1658116"/>
          </a:xfrm>
          <a:prstGeom prst="rect">
            <a:avLst/>
          </a:prstGeom>
        </p:spPr>
      </p:pic>
    </p:spTree>
    <p:extLst>
      <p:ext uri="{BB962C8B-B14F-4D97-AF65-F5344CB8AC3E}">
        <p14:creationId xmlns:p14="http://schemas.microsoft.com/office/powerpoint/2010/main" val="1164752373"/>
      </p:ext>
    </p:extLst>
  </p:cSld>
  <p:clrMap bg1="lt1" tx1="dk1" bg2="lt2" tx2="dk2" accent1="accent1" accent2="accent2" accent3="accent3" accent4="accent4" accent5="accent5" accent6="accent6" hlink="hlink" folHlink="folHlink"/>
  <p:sldLayoutIdLst>
    <p:sldLayoutId id="2147483843" r:id="rId1"/>
    <p:sldLayoutId id="214748385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98149"/>
            <a:ext cx="849086" cy="745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2BC41"/>
              </a:solidFill>
            </a:endParaRPr>
          </a:p>
        </p:txBody>
      </p:sp>
      <p:pic>
        <p:nvPicPr>
          <p:cNvPr id="3" name="Picture 2"/>
          <p:cNvPicPr>
            <a:picLocks/>
          </p:cNvPicPr>
          <p:nvPr userDrawn="1"/>
        </p:nvPicPr>
        <p:blipFill rotWithShape="1">
          <a:blip r:embed="rId4" cstate="print">
            <a:extLst>
              <a:ext uri="{28A0092B-C50C-407E-A947-70E740481C1C}">
                <a14:useLocalDpi xmlns:a14="http://schemas.microsoft.com/office/drawing/2010/main"/>
              </a:ext>
            </a:extLst>
          </a:blip>
          <a:srcRect l="16018" t="325" r="8166"/>
          <a:stretch/>
        </p:blipFill>
        <p:spPr>
          <a:xfrm>
            <a:off x="7039529" y="-19200"/>
            <a:ext cx="2104471" cy="6877200"/>
          </a:xfrm>
          <a:prstGeom prst="rect">
            <a:avLst/>
          </a:prstGeom>
        </p:spPr>
      </p:pic>
      <p:sp>
        <p:nvSpPr>
          <p:cNvPr id="4" name="Rectangle 3"/>
          <p:cNvSpPr/>
          <p:nvPr userDrawn="1"/>
        </p:nvSpPr>
        <p:spPr>
          <a:xfrm rot="5400000">
            <a:off x="3494811" y="3339716"/>
            <a:ext cx="6903633" cy="18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668923"/>
      </p:ext>
    </p:extLst>
  </p:cSld>
  <p:clrMap bg1="lt1" tx1="dk1" bg2="lt2" tx2="dk2" accent1="accent1" accent2="accent2" accent3="accent3" accent4="accent4" accent5="accent5" accent6="accent6" hlink="hlink" folHlink="folHlink"/>
  <p:sldLayoutIdLst>
    <p:sldLayoutId id="2147483811" r:id="rId1"/>
    <p:sldLayoutId id="214748385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934814"/>
            <a:ext cx="5054144" cy="546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2BC41"/>
              </a:solidFill>
            </a:endParaRPr>
          </a:p>
        </p:txBody>
      </p:sp>
    </p:spTree>
    <p:extLst>
      <p:ext uri="{BB962C8B-B14F-4D97-AF65-F5344CB8AC3E}">
        <p14:creationId xmlns:p14="http://schemas.microsoft.com/office/powerpoint/2010/main" val="1872650577"/>
      </p:ext>
    </p:extLst>
  </p:cSld>
  <p:clrMap bg1="lt1" tx1="dk1" bg2="lt2" tx2="dk2" accent1="accent1" accent2="accent2" accent3="accent3" accent4="accent4" accent5="accent5" accent6="accent6" hlink="hlink" folHlink="folHlink"/>
  <p:sldLayoutIdLst>
    <p:sldLayoutId id="2147483847" r:id="rId1"/>
    <p:sldLayoutId id="214748385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thecommons.dpsk12.org/Page/64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6.tif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17E42-E4B4-A34E-B250-676286817301}"/>
              </a:ext>
            </a:extLst>
          </p:cNvPr>
          <p:cNvSpPr>
            <a:spLocks noGrp="1"/>
          </p:cNvSpPr>
          <p:nvPr>
            <p:ph type="body" sz="quarter" idx="10"/>
          </p:nvPr>
        </p:nvSpPr>
        <p:spPr>
          <a:xfrm>
            <a:off x="1427018" y="4045528"/>
            <a:ext cx="5618761" cy="770948"/>
          </a:xfrm>
        </p:spPr>
        <p:txBody>
          <a:bodyPr/>
          <a:lstStyle/>
          <a:p>
            <a:r>
              <a:rPr lang="en-US" sz="2800" dirty="0"/>
              <a:t>Building Effective Collaborative School Committees</a:t>
            </a:r>
          </a:p>
          <a:p>
            <a:endParaRPr lang="en-US" sz="1200" dirty="0"/>
          </a:p>
        </p:txBody>
      </p:sp>
      <p:sp>
        <p:nvSpPr>
          <p:cNvPr id="3" name="Text Placeholder 2">
            <a:extLst>
              <a:ext uri="{FF2B5EF4-FFF2-40B4-BE49-F238E27FC236}">
                <a16:creationId xmlns:a16="http://schemas.microsoft.com/office/drawing/2014/main" id="{C0726607-2F0E-4048-AAF2-6238E4069259}"/>
              </a:ext>
            </a:extLst>
          </p:cNvPr>
          <p:cNvSpPr>
            <a:spLocks noGrp="1"/>
          </p:cNvSpPr>
          <p:nvPr>
            <p:ph type="body" sz="quarter" idx="11"/>
          </p:nvPr>
        </p:nvSpPr>
        <p:spPr>
          <a:xfrm>
            <a:off x="2008911" y="5209745"/>
            <a:ext cx="4793673" cy="366712"/>
          </a:xfrm>
        </p:spPr>
        <p:txBody>
          <a:bodyPr/>
          <a:lstStyle/>
          <a:p>
            <a:r>
              <a:rPr lang="en-US" sz="2400" dirty="0"/>
              <a:t>(CSC): Policies, Purpose and Scope</a:t>
            </a:r>
          </a:p>
        </p:txBody>
      </p:sp>
      <p:pic>
        <p:nvPicPr>
          <p:cNvPr id="6" name="Picture Placeholder 5">
            <a:extLst>
              <a:ext uri="{FF2B5EF4-FFF2-40B4-BE49-F238E27FC236}">
                <a16:creationId xmlns:a16="http://schemas.microsoft.com/office/drawing/2014/main" id="{8435A1E4-14E1-C849-BB2E-99918730902C}"/>
              </a:ext>
            </a:extLst>
          </p:cNvPr>
          <p:cNvPicPr>
            <a:picLocks noGrp="1" noChangeAspect="1"/>
          </p:cNvPicPr>
          <p:nvPr>
            <p:ph type="pic" sz="quarter" idx="12"/>
          </p:nvPr>
        </p:nvPicPr>
        <p:blipFill>
          <a:blip r:embed="rId3"/>
          <a:stretch>
            <a:fillRect/>
          </a:stretch>
        </p:blipFill>
        <p:spPr>
          <a:xfrm>
            <a:off x="939571" y="1567007"/>
            <a:ext cx="7137629" cy="1222880"/>
          </a:xfrm>
          <a:prstGeom prst="rect">
            <a:avLst/>
          </a:prstGeom>
        </p:spPr>
      </p:pic>
    </p:spTree>
    <p:extLst>
      <p:ext uri="{BB962C8B-B14F-4D97-AF65-F5344CB8AC3E}">
        <p14:creationId xmlns:p14="http://schemas.microsoft.com/office/powerpoint/2010/main" val="18768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2BE02862-1E2A-2D47-B060-D853E3219E37}"/>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7ABB2C-4CE6-D942-A732-9CE0013377BA}"/>
              </a:ext>
            </a:extLst>
          </p:cNvPr>
          <p:cNvSpPr txBox="1"/>
          <p:nvPr/>
        </p:nvSpPr>
        <p:spPr>
          <a:xfrm>
            <a:off x="228600" y="467380"/>
            <a:ext cx="8458200" cy="523220"/>
          </a:xfrm>
          <a:prstGeom prst="rect">
            <a:avLst/>
          </a:prstGeom>
          <a:noFill/>
        </p:spPr>
        <p:txBody>
          <a:bodyPr wrap="square" rtlCol="0">
            <a:spAutoFit/>
          </a:bodyPr>
          <a:lstStyle/>
          <a:p>
            <a:r>
              <a:rPr lang="en-US" sz="2800" b="1" dirty="0">
                <a:solidFill>
                  <a:srgbClr val="0076BC"/>
                </a:solidFill>
              </a:rPr>
              <a:t>Senate Bill 13-193</a:t>
            </a:r>
          </a:p>
        </p:txBody>
      </p:sp>
      <p:sp>
        <p:nvSpPr>
          <p:cNvPr id="7" name="TextBox 6">
            <a:extLst>
              <a:ext uri="{FF2B5EF4-FFF2-40B4-BE49-F238E27FC236}">
                <a16:creationId xmlns:a16="http://schemas.microsoft.com/office/drawing/2014/main" id="{B85A9509-3026-B34A-B833-27C41BD78189}"/>
              </a:ext>
            </a:extLst>
          </p:cNvPr>
          <p:cNvSpPr txBox="1"/>
          <p:nvPr/>
        </p:nvSpPr>
        <p:spPr>
          <a:xfrm>
            <a:off x="636639" y="4856946"/>
            <a:ext cx="8083551" cy="954107"/>
          </a:xfrm>
          <a:prstGeom prst="rect">
            <a:avLst/>
          </a:prstGeom>
          <a:noFill/>
        </p:spPr>
        <p:txBody>
          <a:bodyPr wrap="square" rtlCol="0">
            <a:spAutoFit/>
          </a:bodyPr>
          <a:lstStyle/>
          <a:p>
            <a:r>
              <a:rPr lang="en-US" sz="2800" b="1" dirty="0"/>
              <a:t>Strengthens and increases importance of parental engagement.</a:t>
            </a:r>
          </a:p>
        </p:txBody>
      </p:sp>
      <p:pic>
        <p:nvPicPr>
          <p:cNvPr id="8" name="Google Shape;255;p27">
            <a:extLst>
              <a:ext uri="{FF2B5EF4-FFF2-40B4-BE49-F238E27FC236}">
                <a16:creationId xmlns:a16="http://schemas.microsoft.com/office/drawing/2014/main" id="{F50C3B9A-D788-F544-B5A7-FAD9709796B3}"/>
              </a:ext>
            </a:extLst>
          </p:cNvPr>
          <p:cNvPicPr preferRelativeResize="0"/>
          <p:nvPr/>
        </p:nvPicPr>
        <p:blipFill rotWithShape="1">
          <a:blip r:embed="rId4">
            <a:alphaModFix/>
          </a:blip>
          <a:srcRect/>
          <a:stretch/>
        </p:blipFill>
        <p:spPr>
          <a:xfrm>
            <a:off x="1046436" y="1465521"/>
            <a:ext cx="6523941" cy="3200398"/>
          </a:xfrm>
          <a:prstGeom prst="rect">
            <a:avLst/>
          </a:prstGeom>
          <a:noFill/>
          <a:ln>
            <a:noFill/>
          </a:ln>
        </p:spPr>
      </p:pic>
    </p:spTree>
    <p:extLst>
      <p:ext uri="{BB962C8B-B14F-4D97-AF65-F5344CB8AC3E}">
        <p14:creationId xmlns:p14="http://schemas.microsoft.com/office/powerpoint/2010/main" val="412636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97ADE566-EE63-5E43-99EE-C6933B843172}"/>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44E49E-BCF4-6C4B-B51D-921662A573FE}"/>
              </a:ext>
            </a:extLst>
          </p:cNvPr>
          <p:cNvSpPr txBox="1"/>
          <p:nvPr/>
        </p:nvSpPr>
        <p:spPr>
          <a:xfrm>
            <a:off x="228600" y="467380"/>
            <a:ext cx="8458200" cy="584776"/>
          </a:xfrm>
          <a:prstGeom prst="rect">
            <a:avLst/>
          </a:prstGeom>
          <a:noFill/>
          <a:ln>
            <a:solidFill>
              <a:schemeClr val="accent1"/>
            </a:solidFill>
          </a:ln>
        </p:spPr>
        <p:txBody>
          <a:bodyPr wrap="square" rtlCol="0">
            <a:spAutoFit/>
          </a:bodyPr>
          <a:lstStyle/>
          <a:p>
            <a:r>
              <a:rPr lang="en-US" sz="3200" b="1" dirty="0">
                <a:solidFill>
                  <a:schemeClr val="accent1"/>
                </a:solidFill>
              </a:rPr>
              <a:t>Other documents</a:t>
            </a:r>
          </a:p>
        </p:txBody>
      </p:sp>
      <p:sp>
        <p:nvSpPr>
          <p:cNvPr id="7" name="TextBox 6">
            <a:extLst>
              <a:ext uri="{FF2B5EF4-FFF2-40B4-BE49-F238E27FC236}">
                <a16:creationId xmlns:a16="http://schemas.microsoft.com/office/drawing/2014/main" id="{4D0D9294-B326-0448-84E0-C1A12D0011EC}"/>
              </a:ext>
            </a:extLst>
          </p:cNvPr>
          <p:cNvSpPr txBox="1"/>
          <p:nvPr/>
        </p:nvSpPr>
        <p:spPr>
          <a:xfrm>
            <a:off x="345621" y="1477615"/>
            <a:ext cx="7718879" cy="3539430"/>
          </a:xfrm>
          <a:prstGeom prst="rect">
            <a:avLst/>
          </a:prstGeom>
          <a:noFill/>
        </p:spPr>
        <p:txBody>
          <a:bodyPr wrap="square" rtlCol="0">
            <a:spAutoFit/>
          </a:bodyPr>
          <a:lstStyle/>
          <a:p>
            <a:pPr marL="571500" indent="-571500">
              <a:buFont typeface="Arial"/>
              <a:buChar char="•"/>
            </a:pPr>
            <a:r>
              <a:rPr lang="en-US" sz="2800" dirty="0"/>
              <a:t>DPS Board of Education Policy BDF-R4: outlines CSC’s purpose and scope</a:t>
            </a:r>
          </a:p>
          <a:p>
            <a:pPr marL="571500" indent="-571500">
              <a:buFont typeface="Arial"/>
              <a:buChar char="•"/>
            </a:pPr>
            <a:r>
              <a:rPr lang="en-US" sz="2800" dirty="0"/>
              <a:t>DCTA agreement</a:t>
            </a:r>
          </a:p>
          <a:p>
            <a:pPr marL="571500" indent="-571500">
              <a:buFont typeface="Arial"/>
              <a:buChar char="•"/>
            </a:pPr>
            <a:r>
              <a:rPr lang="en-US" sz="2800" dirty="0"/>
              <a:t>Consent Decree of the US District Court: the English Language Acquisition Program</a:t>
            </a:r>
          </a:p>
          <a:p>
            <a:pPr marL="571500" indent="-571500">
              <a:buFont typeface="Arial"/>
              <a:buChar char="•"/>
            </a:pPr>
            <a:r>
              <a:rPr lang="en-US" sz="2800" dirty="0"/>
              <a:t>DPS Board of Education Policy and Regulation on Family Engagement, KB and KB-R</a:t>
            </a:r>
          </a:p>
          <a:p>
            <a:pPr marL="571500" indent="-571500">
              <a:buFont typeface="Arial"/>
              <a:buChar char="•"/>
            </a:pPr>
            <a:r>
              <a:rPr lang="en-US" sz="2800" dirty="0">
                <a:hlinkClick r:id="rId4"/>
              </a:rPr>
              <a:t>http://thecommons.dpsk12.org/Page/641</a:t>
            </a:r>
            <a:r>
              <a:rPr lang="en-US" sz="2800" dirty="0"/>
              <a:t> </a:t>
            </a:r>
          </a:p>
        </p:txBody>
      </p:sp>
    </p:spTree>
    <p:extLst>
      <p:ext uri="{BB962C8B-B14F-4D97-AF65-F5344CB8AC3E}">
        <p14:creationId xmlns:p14="http://schemas.microsoft.com/office/powerpoint/2010/main" val="396112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ADACBE67-188D-D749-919C-C2271DF41E34}"/>
              </a:ext>
            </a:extLst>
          </p:cNvPr>
          <p:cNvCxnSpPr/>
          <p:nvPr/>
        </p:nvCxnSpPr>
        <p:spPr>
          <a:xfrm>
            <a:off x="266700" y="824335"/>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C00C40-32CE-664C-80F4-495AE864C40F}"/>
              </a:ext>
            </a:extLst>
          </p:cNvPr>
          <p:cNvSpPr txBox="1"/>
          <p:nvPr/>
        </p:nvSpPr>
        <p:spPr>
          <a:xfrm>
            <a:off x="228600" y="148715"/>
            <a:ext cx="8458200" cy="584775"/>
          </a:xfrm>
          <a:prstGeom prst="rect">
            <a:avLst/>
          </a:prstGeom>
          <a:noFill/>
        </p:spPr>
        <p:txBody>
          <a:bodyPr wrap="square" rtlCol="0">
            <a:spAutoFit/>
          </a:bodyPr>
          <a:lstStyle/>
          <a:p>
            <a:r>
              <a:rPr lang="en-US" sz="3200" b="1" dirty="0">
                <a:solidFill>
                  <a:srgbClr val="0076BC"/>
                </a:solidFill>
              </a:rPr>
              <a:t>Scope of Duties</a:t>
            </a:r>
          </a:p>
        </p:txBody>
      </p:sp>
      <p:sp>
        <p:nvSpPr>
          <p:cNvPr id="7" name="TextBox 6">
            <a:extLst>
              <a:ext uri="{FF2B5EF4-FFF2-40B4-BE49-F238E27FC236}">
                <a16:creationId xmlns:a16="http://schemas.microsoft.com/office/drawing/2014/main" id="{6077104C-955B-5B4E-BF52-9A3F1FA55ABD}"/>
              </a:ext>
            </a:extLst>
          </p:cNvPr>
          <p:cNvSpPr txBox="1"/>
          <p:nvPr/>
        </p:nvSpPr>
        <p:spPr>
          <a:xfrm>
            <a:off x="266700" y="896066"/>
            <a:ext cx="7558863" cy="4893647"/>
          </a:xfrm>
          <a:prstGeom prst="rect">
            <a:avLst/>
          </a:prstGeom>
          <a:noFill/>
        </p:spPr>
        <p:txBody>
          <a:bodyPr wrap="square" rtlCol="0">
            <a:spAutoFit/>
          </a:bodyPr>
          <a:lstStyle/>
          <a:p>
            <a:r>
              <a:rPr lang="en-US" sz="3200" b="1" dirty="0"/>
              <a:t>Duties for members of a CSC</a:t>
            </a:r>
          </a:p>
          <a:p>
            <a:pPr marL="742950" indent="-742950">
              <a:buFont typeface="+mj-lt"/>
              <a:buAutoNum type="arabicPeriod"/>
            </a:pPr>
            <a:r>
              <a:rPr lang="en-US" sz="2800" dirty="0"/>
              <a:t>Unified Improvement Plan (UIP)</a:t>
            </a:r>
          </a:p>
          <a:p>
            <a:pPr marL="742950" indent="-742950">
              <a:buFont typeface="+mj-lt"/>
              <a:buAutoNum type="arabicPeriod"/>
            </a:pPr>
            <a:r>
              <a:rPr lang="en-US" sz="2800" dirty="0"/>
              <a:t>Annual School Budget</a:t>
            </a:r>
          </a:p>
          <a:p>
            <a:pPr marL="742950" indent="-742950">
              <a:buFont typeface="+mj-lt"/>
              <a:buAutoNum type="arabicPeriod"/>
            </a:pPr>
            <a:r>
              <a:rPr lang="en-US" sz="2800" dirty="0"/>
              <a:t>Evaluates UIP </a:t>
            </a:r>
          </a:p>
          <a:p>
            <a:pPr marL="742950" indent="-742950">
              <a:buFont typeface="+mj-lt"/>
              <a:buAutoNum type="arabicPeriod"/>
            </a:pPr>
            <a:r>
              <a:rPr lang="en-US" sz="2800" dirty="0"/>
              <a:t>Program Design Changes</a:t>
            </a:r>
          </a:p>
          <a:p>
            <a:pPr marL="742950" indent="-742950">
              <a:buFont typeface="+mj-lt"/>
              <a:buAutoNum type="arabicPeriod"/>
            </a:pPr>
            <a:r>
              <a:rPr lang="en-US" sz="2800" dirty="0"/>
              <a:t>School and Community Engagement</a:t>
            </a:r>
          </a:p>
          <a:p>
            <a:pPr marL="742950" indent="-742950">
              <a:buFont typeface="+mj-lt"/>
              <a:buAutoNum type="arabicPeriod"/>
            </a:pPr>
            <a:r>
              <a:rPr lang="en-US" sz="2800" dirty="0"/>
              <a:t>*School Principal Selection Advisory Committee (SPSAC)</a:t>
            </a:r>
          </a:p>
          <a:p>
            <a:pPr marL="742950" indent="-742950">
              <a:buFont typeface="+mj-lt"/>
              <a:buAutoNum type="arabicPeriod"/>
            </a:pPr>
            <a:r>
              <a:rPr lang="en-US" sz="2800" dirty="0"/>
              <a:t> *Principal’s Annual Evaluation</a:t>
            </a:r>
          </a:p>
          <a:p>
            <a:pPr marL="742950" indent="-742950">
              <a:buFont typeface="+mj-lt"/>
              <a:buAutoNum type="arabicPeriod"/>
            </a:pPr>
            <a:r>
              <a:rPr lang="en-US" sz="2800" dirty="0"/>
              <a:t>Review Safety and Discipline Procedures</a:t>
            </a:r>
          </a:p>
          <a:p>
            <a:pPr marL="742950" indent="-742950">
              <a:buFont typeface="+mj-lt"/>
              <a:buAutoNum type="arabicPeriod"/>
            </a:pPr>
            <a:r>
              <a:rPr lang="en-US" sz="2800" dirty="0"/>
              <a:t>Comply with CSC Defining Policies</a:t>
            </a:r>
          </a:p>
        </p:txBody>
      </p:sp>
      <p:pic>
        <p:nvPicPr>
          <p:cNvPr id="8" name="Picture 7">
            <a:extLst>
              <a:ext uri="{FF2B5EF4-FFF2-40B4-BE49-F238E27FC236}">
                <a16:creationId xmlns:a16="http://schemas.microsoft.com/office/drawing/2014/main" id="{99E0A294-EEA3-7340-B506-2C4E4EBF70CD}"/>
              </a:ext>
            </a:extLst>
          </p:cNvPr>
          <p:cNvPicPr>
            <a:picLocks noChangeAspect="1"/>
          </p:cNvPicPr>
          <p:nvPr/>
        </p:nvPicPr>
        <p:blipFill>
          <a:blip r:embed="rId4"/>
          <a:stretch>
            <a:fillRect/>
          </a:stretch>
        </p:blipFill>
        <p:spPr>
          <a:xfrm>
            <a:off x="6896623" y="1353600"/>
            <a:ext cx="1857879" cy="3132470"/>
          </a:xfrm>
          <a:prstGeom prst="rect">
            <a:avLst/>
          </a:prstGeom>
        </p:spPr>
      </p:pic>
    </p:spTree>
    <p:extLst>
      <p:ext uri="{BB962C8B-B14F-4D97-AF65-F5344CB8AC3E}">
        <p14:creationId xmlns:p14="http://schemas.microsoft.com/office/powerpoint/2010/main" val="119061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54CFED9F-4100-3049-A110-8564841DCD81}"/>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755B72-1253-3D42-89AD-731ECE51D3D7}"/>
              </a:ext>
            </a:extLst>
          </p:cNvPr>
          <p:cNvSpPr txBox="1"/>
          <p:nvPr/>
        </p:nvSpPr>
        <p:spPr>
          <a:xfrm>
            <a:off x="228600" y="467380"/>
            <a:ext cx="8458200" cy="584775"/>
          </a:xfrm>
          <a:prstGeom prst="rect">
            <a:avLst/>
          </a:prstGeom>
          <a:noFill/>
        </p:spPr>
        <p:txBody>
          <a:bodyPr wrap="square" rtlCol="0">
            <a:spAutoFit/>
          </a:bodyPr>
          <a:lstStyle/>
          <a:p>
            <a:r>
              <a:rPr lang="en-US" sz="3200" b="1" dirty="0">
                <a:solidFill>
                  <a:srgbClr val="0076BC"/>
                </a:solidFill>
              </a:rPr>
              <a:t>Not in Scope of Duties of other committees…</a:t>
            </a:r>
          </a:p>
        </p:txBody>
      </p:sp>
      <p:sp>
        <p:nvSpPr>
          <p:cNvPr id="7" name="TextBox 6">
            <a:extLst>
              <a:ext uri="{FF2B5EF4-FFF2-40B4-BE49-F238E27FC236}">
                <a16:creationId xmlns:a16="http://schemas.microsoft.com/office/drawing/2014/main" id="{30B55809-BAE9-904C-9453-CED19696887E}"/>
              </a:ext>
            </a:extLst>
          </p:cNvPr>
          <p:cNvSpPr txBox="1"/>
          <p:nvPr/>
        </p:nvSpPr>
        <p:spPr>
          <a:xfrm>
            <a:off x="266701" y="1561226"/>
            <a:ext cx="6628621" cy="3662541"/>
          </a:xfrm>
          <a:prstGeom prst="rect">
            <a:avLst/>
          </a:prstGeom>
          <a:noFill/>
        </p:spPr>
        <p:txBody>
          <a:bodyPr wrap="square" rtlCol="0">
            <a:spAutoFit/>
          </a:bodyPr>
          <a:lstStyle/>
          <a:p>
            <a:r>
              <a:rPr lang="en-US" sz="3200" b="1" dirty="0"/>
              <a:t>The CSC is one of five separate committees. </a:t>
            </a:r>
          </a:p>
          <a:p>
            <a:pPr marL="742950" indent="-742950">
              <a:buFont typeface="+mj-lt"/>
              <a:buAutoNum type="arabicPeriod"/>
            </a:pPr>
            <a:r>
              <a:rPr lang="en-US" sz="2800" dirty="0"/>
              <a:t>School Leadership Team</a:t>
            </a:r>
          </a:p>
          <a:p>
            <a:pPr marL="742950" indent="-742950">
              <a:buFont typeface="+mj-lt"/>
              <a:buAutoNum type="arabicPeriod"/>
            </a:pPr>
            <a:r>
              <a:rPr lang="en-US" sz="2800" dirty="0"/>
              <a:t>Instructional Leadership Team</a:t>
            </a:r>
          </a:p>
          <a:p>
            <a:pPr marL="742950" indent="-742950">
              <a:buFont typeface="+mj-lt"/>
              <a:buAutoNum type="arabicPeriod"/>
            </a:pPr>
            <a:r>
              <a:rPr lang="en-US" sz="2800" dirty="0"/>
              <a:t>Personnel Committee</a:t>
            </a:r>
          </a:p>
          <a:p>
            <a:pPr marL="742950" indent="-742950">
              <a:buFont typeface="+mj-lt"/>
              <a:buAutoNum type="arabicPeriod"/>
            </a:pPr>
            <a:r>
              <a:rPr lang="en-US" sz="2800" dirty="0"/>
              <a:t>English Language Acquisition Parent Advisory Committee</a:t>
            </a:r>
          </a:p>
          <a:p>
            <a:pPr marL="742950" indent="-742950">
              <a:buFont typeface="+mj-lt"/>
              <a:buAutoNum type="arabicPeriod"/>
            </a:pPr>
            <a:r>
              <a:rPr lang="en-US" sz="2800" dirty="0"/>
              <a:t>Collaborative School Committee (CSC)</a:t>
            </a:r>
          </a:p>
        </p:txBody>
      </p:sp>
      <p:pic>
        <p:nvPicPr>
          <p:cNvPr id="8" name="Picture 7">
            <a:extLst>
              <a:ext uri="{FF2B5EF4-FFF2-40B4-BE49-F238E27FC236}">
                <a16:creationId xmlns:a16="http://schemas.microsoft.com/office/drawing/2014/main" id="{4E4AB94B-8350-4748-B74E-14D4599C7320}"/>
              </a:ext>
            </a:extLst>
          </p:cNvPr>
          <p:cNvPicPr>
            <a:picLocks noChangeAspect="1"/>
          </p:cNvPicPr>
          <p:nvPr/>
        </p:nvPicPr>
        <p:blipFill rotWithShape="1">
          <a:blip r:embed="rId4"/>
          <a:srcRect l="11835" r="13815"/>
          <a:stretch/>
        </p:blipFill>
        <p:spPr>
          <a:xfrm>
            <a:off x="6792686" y="1542672"/>
            <a:ext cx="2220685" cy="2986797"/>
          </a:xfrm>
          <a:prstGeom prst="rect">
            <a:avLst/>
          </a:prstGeom>
        </p:spPr>
      </p:pic>
    </p:spTree>
    <p:extLst>
      <p:ext uri="{BB962C8B-B14F-4D97-AF65-F5344CB8AC3E}">
        <p14:creationId xmlns:p14="http://schemas.microsoft.com/office/powerpoint/2010/main" val="191273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211E3559-BDA5-C046-AF01-EA2A33977382}"/>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6B3412-FDD7-FE4D-98C8-F219383137C8}"/>
              </a:ext>
            </a:extLst>
          </p:cNvPr>
          <p:cNvSpPr txBox="1"/>
          <p:nvPr/>
        </p:nvSpPr>
        <p:spPr>
          <a:xfrm>
            <a:off x="228600" y="467380"/>
            <a:ext cx="8458200" cy="584775"/>
          </a:xfrm>
          <a:prstGeom prst="rect">
            <a:avLst/>
          </a:prstGeom>
          <a:noFill/>
        </p:spPr>
        <p:txBody>
          <a:bodyPr wrap="square" rtlCol="0">
            <a:spAutoFit/>
          </a:bodyPr>
          <a:lstStyle/>
          <a:p>
            <a:r>
              <a:rPr lang="en-US" sz="3200" b="1" dirty="0">
                <a:solidFill>
                  <a:srgbClr val="0076BC"/>
                </a:solidFill>
              </a:rPr>
              <a:t>Not in Scope of Duties (contd.)</a:t>
            </a:r>
          </a:p>
        </p:txBody>
      </p:sp>
      <p:sp>
        <p:nvSpPr>
          <p:cNvPr id="7" name="TextBox 6">
            <a:extLst>
              <a:ext uri="{FF2B5EF4-FFF2-40B4-BE49-F238E27FC236}">
                <a16:creationId xmlns:a16="http://schemas.microsoft.com/office/drawing/2014/main" id="{BC782062-3DE0-004D-983B-F4351D728EE9}"/>
              </a:ext>
            </a:extLst>
          </p:cNvPr>
          <p:cNvSpPr txBox="1"/>
          <p:nvPr/>
        </p:nvSpPr>
        <p:spPr>
          <a:xfrm>
            <a:off x="266700" y="1636107"/>
            <a:ext cx="6553199" cy="4154984"/>
          </a:xfrm>
          <a:prstGeom prst="rect">
            <a:avLst/>
          </a:prstGeom>
          <a:noFill/>
        </p:spPr>
        <p:txBody>
          <a:bodyPr wrap="square" rtlCol="0">
            <a:spAutoFit/>
          </a:bodyPr>
          <a:lstStyle/>
          <a:p>
            <a:r>
              <a:rPr lang="en-US" sz="3200" b="1" dirty="0"/>
              <a:t>CSC members DO NOT</a:t>
            </a:r>
          </a:p>
          <a:p>
            <a:pPr marL="457200" indent="-457200">
              <a:buFont typeface="Arial"/>
              <a:buChar char="•"/>
            </a:pPr>
            <a:r>
              <a:rPr lang="en-US" sz="2800" dirty="0"/>
              <a:t>Participate in the day-to-day operations of the school</a:t>
            </a:r>
          </a:p>
          <a:p>
            <a:pPr marL="457200" indent="-457200">
              <a:buFont typeface="Arial"/>
              <a:buChar char="•"/>
            </a:pPr>
            <a:r>
              <a:rPr lang="en-US" sz="2800" dirty="0"/>
              <a:t>Involve themselves in issues relating to individuals within the school</a:t>
            </a:r>
          </a:p>
          <a:p>
            <a:pPr marL="457200" indent="-457200">
              <a:buFont typeface="Arial"/>
              <a:buChar char="•"/>
            </a:pPr>
            <a:r>
              <a:rPr lang="en-US" sz="2800" dirty="0"/>
              <a:t>Involve themselves in personnel issues</a:t>
            </a:r>
          </a:p>
          <a:p>
            <a:pPr marL="457200" indent="-457200">
              <a:buFont typeface="Arial"/>
              <a:buChar char="•"/>
            </a:pPr>
            <a:r>
              <a:rPr lang="en-US" sz="2800" dirty="0"/>
              <a:t>Advocate for their own perspective but rather for the greater good of the school</a:t>
            </a:r>
          </a:p>
          <a:p>
            <a:endParaRPr lang="en-US" sz="3600" dirty="0"/>
          </a:p>
        </p:txBody>
      </p:sp>
      <p:pic>
        <p:nvPicPr>
          <p:cNvPr id="8" name="Picture 7">
            <a:extLst>
              <a:ext uri="{FF2B5EF4-FFF2-40B4-BE49-F238E27FC236}">
                <a16:creationId xmlns:a16="http://schemas.microsoft.com/office/drawing/2014/main" id="{7C02BB24-EE94-C549-A4DE-B3BF9AFE4384}"/>
              </a:ext>
            </a:extLst>
          </p:cNvPr>
          <p:cNvPicPr>
            <a:picLocks noChangeAspect="1"/>
          </p:cNvPicPr>
          <p:nvPr/>
        </p:nvPicPr>
        <p:blipFill rotWithShape="1">
          <a:blip r:embed="rId4"/>
          <a:srcRect l="11139" r="9829"/>
          <a:stretch/>
        </p:blipFill>
        <p:spPr>
          <a:xfrm>
            <a:off x="6517805" y="1471006"/>
            <a:ext cx="2284936" cy="2891131"/>
          </a:xfrm>
          <a:prstGeom prst="rect">
            <a:avLst/>
          </a:prstGeom>
        </p:spPr>
      </p:pic>
    </p:spTree>
    <p:extLst>
      <p:ext uri="{BB962C8B-B14F-4D97-AF65-F5344CB8AC3E}">
        <p14:creationId xmlns:p14="http://schemas.microsoft.com/office/powerpoint/2010/main" val="22401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pic>
        <p:nvPicPr>
          <p:cNvPr id="4" name="Picture 3">
            <a:extLst>
              <a:ext uri="{FF2B5EF4-FFF2-40B4-BE49-F238E27FC236}">
                <a16:creationId xmlns:a16="http://schemas.microsoft.com/office/drawing/2014/main" id="{5A7009D8-1522-F44D-96F0-A9B4F64C2FFE}"/>
              </a:ext>
            </a:extLst>
          </p:cNvPr>
          <p:cNvPicPr>
            <a:picLocks noChangeAspect="1"/>
          </p:cNvPicPr>
          <p:nvPr/>
        </p:nvPicPr>
        <p:blipFill>
          <a:blip r:embed="rId4"/>
          <a:stretch>
            <a:fillRect/>
          </a:stretch>
        </p:blipFill>
        <p:spPr>
          <a:xfrm>
            <a:off x="4427318" y="2838313"/>
            <a:ext cx="4662812" cy="3108541"/>
          </a:xfrm>
          <a:prstGeom prst="rect">
            <a:avLst/>
          </a:prstGeom>
        </p:spPr>
      </p:pic>
      <p:cxnSp>
        <p:nvCxnSpPr>
          <p:cNvPr id="6" name="Straight Connector 5">
            <a:extLst>
              <a:ext uri="{FF2B5EF4-FFF2-40B4-BE49-F238E27FC236}">
                <a16:creationId xmlns:a16="http://schemas.microsoft.com/office/drawing/2014/main" id="{468C2E03-78F8-8C46-9000-9350B8D31D5D}"/>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2913D-1F7F-BC45-8D96-403074488CE0}"/>
              </a:ext>
            </a:extLst>
          </p:cNvPr>
          <p:cNvSpPr txBox="1"/>
          <p:nvPr/>
        </p:nvSpPr>
        <p:spPr>
          <a:xfrm>
            <a:off x="304797" y="475674"/>
            <a:ext cx="8458200" cy="584775"/>
          </a:xfrm>
          <a:prstGeom prst="rect">
            <a:avLst/>
          </a:prstGeom>
          <a:noFill/>
        </p:spPr>
        <p:txBody>
          <a:bodyPr wrap="square" rtlCol="0">
            <a:spAutoFit/>
          </a:bodyPr>
          <a:lstStyle/>
          <a:p>
            <a:pPr algn="ctr"/>
            <a:r>
              <a:rPr lang="en-US" sz="3200" b="1" dirty="0">
                <a:solidFill>
                  <a:srgbClr val="0076BC"/>
                </a:solidFill>
              </a:rPr>
              <a:t>Voting vs. Consensus</a:t>
            </a:r>
          </a:p>
        </p:txBody>
      </p:sp>
      <p:sp>
        <p:nvSpPr>
          <p:cNvPr id="8" name="TextBox 7">
            <a:extLst>
              <a:ext uri="{FF2B5EF4-FFF2-40B4-BE49-F238E27FC236}">
                <a16:creationId xmlns:a16="http://schemas.microsoft.com/office/drawing/2014/main" id="{0AABB33E-8F6F-AB47-BB0F-8A9550DBE8F8}"/>
              </a:ext>
            </a:extLst>
          </p:cNvPr>
          <p:cNvSpPr txBox="1"/>
          <p:nvPr/>
        </p:nvSpPr>
        <p:spPr>
          <a:xfrm>
            <a:off x="266700" y="1636107"/>
            <a:ext cx="6553199" cy="584775"/>
          </a:xfrm>
          <a:prstGeom prst="rect">
            <a:avLst/>
          </a:prstGeom>
          <a:noFill/>
        </p:spPr>
        <p:txBody>
          <a:bodyPr wrap="square" rtlCol="0">
            <a:spAutoFit/>
          </a:bodyPr>
          <a:lstStyle/>
          <a:p>
            <a:r>
              <a:rPr lang="en-US" sz="3200" b="1" dirty="0"/>
              <a:t>Decision-making Process</a:t>
            </a:r>
          </a:p>
        </p:txBody>
      </p:sp>
      <p:sp>
        <p:nvSpPr>
          <p:cNvPr id="9" name="TextBox 8">
            <a:extLst>
              <a:ext uri="{FF2B5EF4-FFF2-40B4-BE49-F238E27FC236}">
                <a16:creationId xmlns:a16="http://schemas.microsoft.com/office/drawing/2014/main" id="{24C115DF-44BD-8944-B29D-B2B5E8FF2FB1}"/>
              </a:ext>
            </a:extLst>
          </p:cNvPr>
          <p:cNvSpPr txBox="1"/>
          <p:nvPr/>
        </p:nvSpPr>
        <p:spPr>
          <a:xfrm>
            <a:off x="266701" y="2220880"/>
            <a:ext cx="4359728" cy="3108543"/>
          </a:xfrm>
          <a:prstGeom prst="rect">
            <a:avLst/>
          </a:prstGeom>
          <a:noFill/>
        </p:spPr>
        <p:txBody>
          <a:bodyPr wrap="square" rtlCol="0">
            <a:spAutoFit/>
          </a:bodyPr>
          <a:lstStyle/>
          <a:p>
            <a:r>
              <a:rPr lang="en-US" sz="2800" dirty="0"/>
              <a:t>Decisions should be made by consensus.  A consensus decision is either unanimous or a majority decision that the entire committee (including dissenter(s)) will implement and support.</a:t>
            </a:r>
          </a:p>
        </p:txBody>
      </p:sp>
    </p:spTree>
    <p:extLst>
      <p:ext uri="{BB962C8B-B14F-4D97-AF65-F5344CB8AC3E}">
        <p14:creationId xmlns:p14="http://schemas.microsoft.com/office/powerpoint/2010/main" val="279238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7FD4BE3-4286-6641-B78F-71812E286E96}"/>
              </a:ext>
            </a:extLst>
          </p:cNvPr>
          <p:cNvPicPr>
            <a:picLocks noChangeAspect="1"/>
          </p:cNvPicPr>
          <p:nvPr/>
        </p:nvPicPr>
        <p:blipFill rotWithShape="1">
          <a:blip r:embed="rId3">
            <a:extLst>
              <a:ext uri="{28A0092B-C50C-407E-A947-70E740481C1C}">
                <a14:useLocalDpi xmlns:a14="http://schemas.microsoft.com/office/drawing/2010/main" val="0"/>
              </a:ext>
            </a:extLst>
          </a:blip>
          <a:srcRect t="4531" b="31297"/>
          <a:stretch/>
        </p:blipFill>
        <p:spPr bwMode="auto">
          <a:xfrm>
            <a:off x="-166254" y="4497518"/>
            <a:ext cx="9462980" cy="236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1D3B394C-3F65-EE49-9432-D64394E11C9C}"/>
              </a:ext>
            </a:extLst>
          </p:cNvPr>
          <p:cNvCxnSpPr>
            <a:cxnSpLocks/>
          </p:cNvCxnSpPr>
          <p:nvPr/>
        </p:nvCxnSpPr>
        <p:spPr>
          <a:xfrm>
            <a:off x="266700" y="755066"/>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29D77B-4899-3642-B2F7-76D071D2C3E3}"/>
              </a:ext>
            </a:extLst>
          </p:cNvPr>
          <p:cNvSpPr txBox="1"/>
          <p:nvPr/>
        </p:nvSpPr>
        <p:spPr>
          <a:xfrm>
            <a:off x="228600" y="79446"/>
            <a:ext cx="8458200" cy="584775"/>
          </a:xfrm>
          <a:prstGeom prst="rect">
            <a:avLst/>
          </a:prstGeom>
          <a:noFill/>
        </p:spPr>
        <p:txBody>
          <a:bodyPr wrap="square" rtlCol="0">
            <a:spAutoFit/>
          </a:bodyPr>
          <a:lstStyle/>
          <a:p>
            <a:r>
              <a:rPr lang="en-US" sz="3200" b="1" dirty="0">
                <a:solidFill>
                  <a:srgbClr val="0076BC"/>
                </a:solidFill>
              </a:rPr>
              <a:t>A consensus decision is based on…</a:t>
            </a:r>
          </a:p>
        </p:txBody>
      </p:sp>
      <p:sp>
        <p:nvSpPr>
          <p:cNvPr id="8" name="TextBox 7">
            <a:extLst>
              <a:ext uri="{FF2B5EF4-FFF2-40B4-BE49-F238E27FC236}">
                <a16:creationId xmlns:a16="http://schemas.microsoft.com/office/drawing/2014/main" id="{B74ADDED-09F6-474A-B72E-32A380F8189F}"/>
              </a:ext>
            </a:extLst>
          </p:cNvPr>
          <p:cNvSpPr txBox="1"/>
          <p:nvPr/>
        </p:nvSpPr>
        <p:spPr>
          <a:xfrm>
            <a:off x="187035" y="886546"/>
            <a:ext cx="8861529" cy="3170099"/>
          </a:xfrm>
          <a:prstGeom prst="rect">
            <a:avLst/>
          </a:prstGeom>
          <a:noFill/>
        </p:spPr>
        <p:txBody>
          <a:bodyPr wrap="square" rtlCol="0">
            <a:spAutoFit/>
          </a:bodyPr>
          <a:lstStyle/>
          <a:p>
            <a:pPr marL="285750" indent="-285750">
              <a:buFont typeface="Arial"/>
              <a:buChar char="•"/>
            </a:pPr>
            <a:r>
              <a:rPr lang="en-US" sz="2400" dirty="0"/>
              <a:t>A thorough understanding of relevant information</a:t>
            </a:r>
          </a:p>
          <a:p>
            <a:pPr marL="285750" indent="-285750">
              <a:buFont typeface="Arial"/>
              <a:buChar char="•"/>
            </a:pPr>
            <a:r>
              <a:rPr lang="en-US" sz="2400" dirty="0"/>
              <a:t>Participation by all group members </a:t>
            </a:r>
          </a:p>
          <a:p>
            <a:pPr marL="285750" indent="-285750">
              <a:buFont typeface="Arial"/>
              <a:buChar char="•"/>
            </a:pPr>
            <a:r>
              <a:rPr lang="en-US" sz="2400" dirty="0"/>
              <a:t>An understanding of different perspectives, concerns, needs and recommendations </a:t>
            </a:r>
            <a:r>
              <a:rPr lang="en-US" dirty="0"/>
              <a:t>(you have listened to others and they have listened to you)</a:t>
            </a:r>
          </a:p>
          <a:p>
            <a:pPr marL="285750" indent="-285750">
              <a:buFont typeface="Arial"/>
              <a:buChar char="•"/>
            </a:pPr>
            <a:r>
              <a:rPr lang="en-US" sz="2400" dirty="0"/>
              <a:t>Creative effort to accommodate different needs</a:t>
            </a:r>
          </a:p>
          <a:p>
            <a:pPr marL="285750" indent="-285750">
              <a:buFont typeface="Arial"/>
              <a:buChar char="•"/>
            </a:pPr>
            <a:r>
              <a:rPr lang="en-US" sz="2400" dirty="0"/>
              <a:t>A willingness to raise and understand disagreement and address the underlying needs manifested in disagreement</a:t>
            </a:r>
          </a:p>
          <a:p>
            <a:endParaRPr lang="en-US" sz="1600" dirty="0"/>
          </a:p>
          <a:p>
            <a:r>
              <a:rPr lang="en-US" sz="1600" i="1" dirty="0"/>
              <a:t>At the end, you should support the decision as if it were your own</a:t>
            </a:r>
          </a:p>
        </p:txBody>
      </p:sp>
    </p:spTree>
    <p:extLst>
      <p:ext uri="{BB962C8B-B14F-4D97-AF65-F5344CB8AC3E}">
        <p14:creationId xmlns:p14="http://schemas.microsoft.com/office/powerpoint/2010/main" val="254183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32A76883-5FBF-804D-A5AF-B68E6E8B0C60}"/>
              </a:ext>
            </a:extLst>
          </p:cNvPr>
          <p:cNvCxnSpPr/>
          <p:nvPr/>
        </p:nvCxnSpPr>
        <p:spPr>
          <a:xfrm>
            <a:off x="32212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6E3EFF-CC62-E14F-A5C9-9F09E31725A9}"/>
              </a:ext>
            </a:extLst>
          </p:cNvPr>
          <p:cNvSpPr txBox="1"/>
          <p:nvPr/>
        </p:nvSpPr>
        <p:spPr>
          <a:xfrm>
            <a:off x="284020" y="467380"/>
            <a:ext cx="8458200" cy="584775"/>
          </a:xfrm>
          <a:prstGeom prst="rect">
            <a:avLst/>
          </a:prstGeom>
          <a:noFill/>
        </p:spPr>
        <p:txBody>
          <a:bodyPr wrap="square" rtlCol="0">
            <a:spAutoFit/>
          </a:bodyPr>
          <a:lstStyle/>
          <a:p>
            <a:r>
              <a:rPr lang="en-US" sz="3200" b="1" dirty="0">
                <a:solidFill>
                  <a:srgbClr val="0076BC"/>
                </a:solidFill>
              </a:rPr>
              <a:t>Additional resources…</a:t>
            </a:r>
          </a:p>
        </p:txBody>
      </p:sp>
      <p:sp>
        <p:nvSpPr>
          <p:cNvPr id="7" name="TextBox 6">
            <a:extLst>
              <a:ext uri="{FF2B5EF4-FFF2-40B4-BE49-F238E27FC236}">
                <a16:creationId xmlns:a16="http://schemas.microsoft.com/office/drawing/2014/main" id="{138F1793-4795-4548-BE5B-AF1BD7448B3B}"/>
              </a:ext>
            </a:extLst>
          </p:cNvPr>
          <p:cNvSpPr txBox="1"/>
          <p:nvPr/>
        </p:nvSpPr>
        <p:spPr>
          <a:xfrm>
            <a:off x="322120" y="1371600"/>
            <a:ext cx="8224157" cy="1200329"/>
          </a:xfrm>
          <a:prstGeom prst="rect">
            <a:avLst/>
          </a:prstGeom>
          <a:noFill/>
        </p:spPr>
        <p:txBody>
          <a:bodyPr wrap="square" rtlCol="0">
            <a:spAutoFit/>
          </a:bodyPr>
          <a:lstStyle/>
          <a:p>
            <a:pPr marL="571500" indent="-571500">
              <a:buFont typeface="Arial"/>
              <a:buChar char="•"/>
            </a:pPr>
            <a:r>
              <a:rPr lang="en-US" sz="3600" dirty="0"/>
              <a:t>Membership, Elections and Meetings of the CSC</a:t>
            </a:r>
          </a:p>
        </p:txBody>
      </p:sp>
      <p:pic>
        <p:nvPicPr>
          <p:cNvPr id="8" name="Picture 7" descr="Related image">
            <a:extLst>
              <a:ext uri="{FF2B5EF4-FFF2-40B4-BE49-F238E27FC236}">
                <a16:creationId xmlns:a16="http://schemas.microsoft.com/office/drawing/2014/main" id="{B6F0BB82-18C2-624B-B8B1-79C58FDB45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87720" y="2167482"/>
            <a:ext cx="3733800" cy="2546172"/>
          </a:xfrm>
          <a:prstGeom prst="rect">
            <a:avLst/>
          </a:prstGeom>
          <a:noFill/>
          <a:ln>
            <a:noFill/>
          </a:ln>
        </p:spPr>
      </p:pic>
      <p:pic>
        <p:nvPicPr>
          <p:cNvPr id="9" name="Picture 8">
            <a:extLst>
              <a:ext uri="{FF2B5EF4-FFF2-40B4-BE49-F238E27FC236}">
                <a16:creationId xmlns:a16="http://schemas.microsoft.com/office/drawing/2014/main" id="{839438D4-6B15-9D4C-B0AC-71C1B5EC616B}"/>
              </a:ext>
            </a:extLst>
          </p:cNvPr>
          <p:cNvPicPr>
            <a:picLocks noChangeAspect="1"/>
          </p:cNvPicPr>
          <p:nvPr/>
        </p:nvPicPr>
        <p:blipFill>
          <a:blip r:embed="rId5"/>
          <a:stretch>
            <a:fillRect/>
          </a:stretch>
        </p:blipFill>
        <p:spPr>
          <a:xfrm>
            <a:off x="629811" y="2838281"/>
            <a:ext cx="3315042" cy="1802441"/>
          </a:xfrm>
          <a:prstGeom prst="rect">
            <a:avLst/>
          </a:prstGeom>
        </p:spPr>
      </p:pic>
      <p:sp>
        <p:nvSpPr>
          <p:cNvPr id="2" name="TextBox 1">
            <a:extLst>
              <a:ext uri="{FF2B5EF4-FFF2-40B4-BE49-F238E27FC236}">
                <a16:creationId xmlns:a16="http://schemas.microsoft.com/office/drawing/2014/main" id="{B8A71B17-8419-9145-B7A5-8C44ACD1A96D}"/>
              </a:ext>
            </a:extLst>
          </p:cNvPr>
          <p:cNvSpPr txBox="1"/>
          <p:nvPr/>
        </p:nvSpPr>
        <p:spPr>
          <a:xfrm>
            <a:off x="390791" y="4907074"/>
            <a:ext cx="8357096" cy="646331"/>
          </a:xfrm>
          <a:prstGeom prst="rect">
            <a:avLst/>
          </a:prstGeom>
          <a:noFill/>
        </p:spPr>
        <p:txBody>
          <a:bodyPr wrap="none" rtlCol="0">
            <a:spAutoFit/>
          </a:bodyPr>
          <a:lstStyle/>
          <a:p>
            <a:pPr marL="285750" indent="-285750">
              <a:buFont typeface="Arial" panose="020B0604020202020204" pitchFamily="34" charset="0"/>
              <a:buChar char="•"/>
            </a:pPr>
            <a:r>
              <a:rPr lang="en-US" sz="3600" dirty="0"/>
              <a:t>http://thecommons.dpsk12.org/Page/641</a:t>
            </a:r>
          </a:p>
        </p:txBody>
      </p:sp>
    </p:spTree>
    <p:extLst>
      <p:ext uri="{BB962C8B-B14F-4D97-AF65-F5344CB8AC3E}">
        <p14:creationId xmlns:p14="http://schemas.microsoft.com/office/powerpoint/2010/main" val="177263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sp>
        <p:nvSpPr>
          <p:cNvPr id="10" name="TextBox 9">
            <a:extLst>
              <a:ext uri="{FF2B5EF4-FFF2-40B4-BE49-F238E27FC236}">
                <a16:creationId xmlns:a16="http://schemas.microsoft.com/office/drawing/2014/main" id="{B8291436-5660-C34D-9B74-45315BB9088F}"/>
              </a:ext>
            </a:extLst>
          </p:cNvPr>
          <p:cNvSpPr txBox="1"/>
          <p:nvPr/>
        </p:nvSpPr>
        <p:spPr>
          <a:xfrm>
            <a:off x="622583" y="799182"/>
            <a:ext cx="7751976" cy="523220"/>
          </a:xfrm>
          <a:prstGeom prst="rect">
            <a:avLst/>
          </a:prstGeom>
          <a:noFill/>
        </p:spPr>
        <p:txBody>
          <a:bodyPr wrap="square" rtlCol="0">
            <a:spAutoFit/>
          </a:bodyPr>
          <a:lstStyle/>
          <a:p>
            <a:pPr algn="ctr"/>
            <a:r>
              <a:rPr lang="en-US" sz="2800" i="1" dirty="0"/>
              <a:t>What is your most important takeaway from today?</a:t>
            </a:r>
          </a:p>
        </p:txBody>
      </p:sp>
    </p:spTree>
    <p:extLst>
      <p:ext uri="{BB962C8B-B14F-4D97-AF65-F5344CB8AC3E}">
        <p14:creationId xmlns:p14="http://schemas.microsoft.com/office/powerpoint/2010/main" val="176196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sp>
        <p:nvSpPr>
          <p:cNvPr id="6" name="TextBox 5">
            <a:extLst>
              <a:ext uri="{FF2B5EF4-FFF2-40B4-BE49-F238E27FC236}">
                <a16:creationId xmlns:a16="http://schemas.microsoft.com/office/drawing/2014/main" id="{A328608C-B47A-F945-A2BD-83815BE4EAEB}"/>
              </a:ext>
            </a:extLst>
          </p:cNvPr>
          <p:cNvSpPr txBox="1"/>
          <p:nvPr/>
        </p:nvSpPr>
        <p:spPr>
          <a:xfrm>
            <a:off x="869509" y="4210982"/>
            <a:ext cx="7751976" cy="1384995"/>
          </a:xfrm>
          <a:prstGeom prst="rect">
            <a:avLst/>
          </a:prstGeom>
          <a:noFill/>
        </p:spPr>
        <p:txBody>
          <a:bodyPr wrap="square" rtlCol="0">
            <a:spAutoFit/>
          </a:bodyPr>
          <a:lstStyle/>
          <a:p>
            <a:pPr algn="ctr"/>
            <a:r>
              <a:rPr lang="en-US" sz="2800" dirty="0"/>
              <a:t>Thank you for attending</a:t>
            </a:r>
          </a:p>
          <a:p>
            <a:pPr algn="ctr"/>
            <a:r>
              <a:rPr lang="en-US" sz="2800" dirty="0"/>
              <a:t>Building Effective Collaborative School Committees: Policies, Purpose and Scope</a:t>
            </a:r>
          </a:p>
        </p:txBody>
      </p:sp>
      <p:pic>
        <p:nvPicPr>
          <p:cNvPr id="8" name="Picture 2">
            <a:extLst>
              <a:ext uri="{FF2B5EF4-FFF2-40B4-BE49-F238E27FC236}">
                <a16:creationId xmlns:a16="http://schemas.microsoft.com/office/drawing/2014/main" id="{A59D2F9E-D3CC-3047-B13A-2ADD3B2010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917" y="-247416"/>
            <a:ext cx="7865773" cy="478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26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pic>
        <p:nvPicPr>
          <p:cNvPr id="6" name="Picture 5">
            <a:extLst>
              <a:ext uri="{FF2B5EF4-FFF2-40B4-BE49-F238E27FC236}">
                <a16:creationId xmlns:a16="http://schemas.microsoft.com/office/drawing/2014/main" id="{20A6080B-B42C-5B48-8A7C-03E0B376D415}"/>
              </a:ext>
            </a:extLst>
          </p:cNvPr>
          <p:cNvPicPr>
            <a:picLocks noChangeAspect="1"/>
          </p:cNvPicPr>
          <p:nvPr/>
        </p:nvPicPr>
        <p:blipFill>
          <a:blip r:embed="rId4"/>
          <a:stretch>
            <a:fillRect/>
          </a:stretch>
        </p:blipFill>
        <p:spPr>
          <a:xfrm>
            <a:off x="0" y="571118"/>
            <a:ext cx="9144000" cy="5143500"/>
          </a:xfrm>
          <a:prstGeom prst="rect">
            <a:avLst/>
          </a:prstGeom>
        </p:spPr>
      </p:pic>
    </p:spTree>
    <p:extLst>
      <p:ext uri="{BB962C8B-B14F-4D97-AF65-F5344CB8AC3E}">
        <p14:creationId xmlns:p14="http://schemas.microsoft.com/office/powerpoint/2010/main" val="339739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sp>
        <p:nvSpPr>
          <p:cNvPr id="4" name="TextBox 3">
            <a:extLst>
              <a:ext uri="{FF2B5EF4-FFF2-40B4-BE49-F238E27FC236}">
                <a16:creationId xmlns:a16="http://schemas.microsoft.com/office/drawing/2014/main" id="{76B56BA0-E694-8B47-8106-4570AC9569AE}"/>
              </a:ext>
            </a:extLst>
          </p:cNvPr>
          <p:cNvSpPr txBox="1"/>
          <p:nvPr/>
        </p:nvSpPr>
        <p:spPr>
          <a:xfrm>
            <a:off x="228600" y="467380"/>
            <a:ext cx="8458200" cy="584775"/>
          </a:xfrm>
          <a:prstGeom prst="rect">
            <a:avLst/>
          </a:prstGeom>
          <a:noFill/>
        </p:spPr>
        <p:txBody>
          <a:bodyPr wrap="square" rtlCol="0">
            <a:spAutoFit/>
          </a:bodyPr>
          <a:lstStyle/>
          <a:p>
            <a:r>
              <a:rPr lang="en-US" sz="3200" b="1" dirty="0">
                <a:solidFill>
                  <a:srgbClr val="0076BC"/>
                </a:solidFill>
              </a:rPr>
              <a:t>Today’s Agenda</a:t>
            </a:r>
          </a:p>
        </p:txBody>
      </p:sp>
      <p:sp>
        <p:nvSpPr>
          <p:cNvPr id="6" name="TextBox 5">
            <a:extLst>
              <a:ext uri="{FF2B5EF4-FFF2-40B4-BE49-F238E27FC236}">
                <a16:creationId xmlns:a16="http://schemas.microsoft.com/office/drawing/2014/main" id="{C2614A61-A8D5-9445-B217-E44F3D372B00}"/>
              </a:ext>
            </a:extLst>
          </p:cNvPr>
          <p:cNvSpPr txBox="1"/>
          <p:nvPr/>
        </p:nvSpPr>
        <p:spPr>
          <a:xfrm>
            <a:off x="923792" y="1379478"/>
            <a:ext cx="6665728" cy="2862322"/>
          </a:xfrm>
          <a:prstGeom prst="rect">
            <a:avLst/>
          </a:prstGeom>
          <a:noFill/>
        </p:spPr>
        <p:txBody>
          <a:bodyPr wrap="square" rtlCol="0">
            <a:spAutoFit/>
          </a:bodyPr>
          <a:lstStyle/>
          <a:p>
            <a:pPr marL="571500" indent="-571500">
              <a:buFont typeface="Arial" pitchFamily="34" charset="0"/>
              <a:buChar char="•"/>
            </a:pPr>
            <a:r>
              <a:rPr lang="en-US" sz="3600" dirty="0"/>
              <a:t>Overview of CSC’s</a:t>
            </a:r>
          </a:p>
          <a:p>
            <a:pPr marL="571500" indent="-571500">
              <a:buFont typeface="Arial" pitchFamily="34" charset="0"/>
              <a:buChar char="•"/>
            </a:pPr>
            <a:r>
              <a:rPr lang="en-US" sz="3600" dirty="0"/>
              <a:t>CSC Defining Policies</a:t>
            </a:r>
          </a:p>
          <a:p>
            <a:pPr marL="571500" indent="-571500">
              <a:buFont typeface="Arial" pitchFamily="34" charset="0"/>
              <a:buChar char="•"/>
            </a:pPr>
            <a:r>
              <a:rPr lang="en-US" sz="3600" dirty="0"/>
              <a:t>Sample Bylaws</a:t>
            </a:r>
          </a:p>
          <a:p>
            <a:pPr marL="571500" indent="-571500">
              <a:buFont typeface="Arial" pitchFamily="34" charset="0"/>
              <a:buChar char="•"/>
            </a:pPr>
            <a:r>
              <a:rPr lang="en-US" sz="3600" dirty="0"/>
              <a:t>Scope of Duties</a:t>
            </a:r>
          </a:p>
          <a:p>
            <a:pPr marL="571500" indent="-571500">
              <a:buFont typeface="Arial" pitchFamily="34" charset="0"/>
              <a:buChar char="•"/>
            </a:pPr>
            <a:r>
              <a:rPr lang="en-US" sz="3600" dirty="0"/>
              <a:t>Not in Scope of Duties</a:t>
            </a:r>
          </a:p>
        </p:txBody>
      </p:sp>
    </p:spTree>
    <p:extLst>
      <p:ext uri="{BB962C8B-B14F-4D97-AF65-F5344CB8AC3E}">
        <p14:creationId xmlns:p14="http://schemas.microsoft.com/office/powerpoint/2010/main" val="105595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sp>
        <p:nvSpPr>
          <p:cNvPr id="4" name="TextBox 3">
            <a:extLst>
              <a:ext uri="{FF2B5EF4-FFF2-40B4-BE49-F238E27FC236}">
                <a16:creationId xmlns:a16="http://schemas.microsoft.com/office/drawing/2014/main" id="{85F519BE-9550-BA4C-9CC1-B1843F72E46B}"/>
              </a:ext>
            </a:extLst>
          </p:cNvPr>
          <p:cNvSpPr txBox="1"/>
          <p:nvPr/>
        </p:nvSpPr>
        <p:spPr>
          <a:xfrm>
            <a:off x="228600" y="467380"/>
            <a:ext cx="8458200" cy="584775"/>
          </a:xfrm>
          <a:prstGeom prst="rect">
            <a:avLst/>
          </a:prstGeom>
          <a:noFill/>
        </p:spPr>
        <p:txBody>
          <a:bodyPr wrap="square" rtlCol="0">
            <a:spAutoFit/>
          </a:bodyPr>
          <a:lstStyle/>
          <a:p>
            <a:r>
              <a:rPr lang="en-US" sz="3200" b="1" dirty="0">
                <a:solidFill>
                  <a:srgbClr val="0076BC"/>
                </a:solidFill>
              </a:rPr>
              <a:t>Today’s Objectives</a:t>
            </a:r>
          </a:p>
        </p:txBody>
      </p:sp>
      <p:sp>
        <p:nvSpPr>
          <p:cNvPr id="6" name="TextBox 5">
            <a:extLst>
              <a:ext uri="{FF2B5EF4-FFF2-40B4-BE49-F238E27FC236}">
                <a16:creationId xmlns:a16="http://schemas.microsoft.com/office/drawing/2014/main" id="{2EC75823-A440-494A-833F-62157A67467A}"/>
              </a:ext>
            </a:extLst>
          </p:cNvPr>
          <p:cNvSpPr txBox="1"/>
          <p:nvPr/>
        </p:nvSpPr>
        <p:spPr>
          <a:xfrm>
            <a:off x="228600" y="1471762"/>
            <a:ext cx="8597900" cy="2862322"/>
          </a:xfrm>
          <a:prstGeom prst="rect">
            <a:avLst/>
          </a:prstGeom>
          <a:noFill/>
        </p:spPr>
        <p:txBody>
          <a:bodyPr wrap="square" rtlCol="0">
            <a:spAutoFit/>
          </a:bodyPr>
          <a:lstStyle/>
          <a:p>
            <a:pPr marL="571500" indent="-571500">
              <a:buFont typeface="Arial" pitchFamily="34" charset="0"/>
              <a:buChar char="•"/>
            </a:pPr>
            <a:r>
              <a:rPr lang="en-US" sz="3600" dirty="0"/>
              <a:t>CSC and its defining policies</a:t>
            </a:r>
          </a:p>
          <a:p>
            <a:pPr marL="571500" indent="-571500">
              <a:buFont typeface="Arial" pitchFamily="34" charset="0"/>
              <a:buChar char="•"/>
            </a:pPr>
            <a:r>
              <a:rPr lang="en-US" sz="3600" dirty="0"/>
              <a:t>Roles and responsibilities of CSC members</a:t>
            </a:r>
          </a:p>
          <a:p>
            <a:pPr marL="571500" indent="-571500">
              <a:buFont typeface="Arial" pitchFamily="34" charset="0"/>
              <a:buChar char="•"/>
            </a:pPr>
            <a:r>
              <a:rPr lang="en-US" sz="3600" dirty="0"/>
              <a:t>Information to help you get started building an effective CSC</a:t>
            </a:r>
          </a:p>
          <a:p>
            <a:pPr marL="571500" indent="-571500">
              <a:buFont typeface="Arial" pitchFamily="34" charset="0"/>
              <a:buChar char="•"/>
            </a:pPr>
            <a:endParaRPr lang="en-US" sz="3600" dirty="0"/>
          </a:p>
        </p:txBody>
      </p:sp>
    </p:spTree>
    <p:extLst>
      <p:ext uri="{BB962C8B-B14F-4D97-AF65-F5344CB8AC3E}">
        <p14:creationId xmlns:p14="http://schemas.microsoft.com/office/powerpoint/2010/main" val="198991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pic>
        <p:nvPicPr>
          <p:cNvPr id="4" name="Google Shape;241;p26">
            <a:extLst>
              <a:ext uri="{FF2B5EF4-FFF2-40B4-BE49-F238E27FC236}">
                <a16:creationId xmlns:a16="http://schemas.microsoft.com/office/drawing/2014/main" id="{7BE53EFD-08E6-E649-9CC8-A6506B1CE60F}"/>
              </a:ext>
            </a:extLst>
          </p:cNvPr>
          <p:cNvPicPr preferRelativeResize="0"/>
          <p:nvPr/>
        </p:nvPicPr>
        <p:blipFill rotWithShape="1">
          <a:blip r:embed="rId4">
            <a:alphaModFix amt="17000"/>
          </a:blip>
          <a:srcRect b="7454"/>
          <a:stretch/>
        </p:blipFill>
        <p:spPr>
          <a:xfrm>
            <a:off x="102471" y="1123006"/>
            <a:ext cx="8703701" cy="4654339"/>
          </a:xfrm>
          <a:prstGeom prst="rect">
            <a:avLst/>
          </a:prstGeom>
          <a:noFill/>
          <a:ln>
            <a:noFill/>
          </a:ln>
        </p:spPr>
      </p:pic>
      <p:cxnSp>
        <p:nvCxnSpPr>
          <p:cNvPr id="6" name="Straight Connector 5">
            <a:extLst>
              <a:ext uri="{FF2B5EF4-FFF2-40B4-BE49-F238E27FC236}">
                <a16:creationId xmlns:a16="http://schemas.microsoft.com/office/drawing/2014/main" id="{8436A1C6-369F-5B4A-B95E-4CC50986987F}"/>
              </a:ext>
            </a:extLst>
          </p:cNvPr>
          <p:cNvCxnSpPr/>
          <p:nvPr/>
        </p:nvCxnSpPr>
        <p:spPr>
          <a:xfrm>
            <a:off x="266700" y="103216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A6A3A3-0005-8848-AA7B-0BF8746A61E1}"/>
              </a:ext>
            </a:extLst>
          </p:cNvPr>
          <p:cNvSpPr txBox="1"/>
          <p:nvPr/>
        </p:nvSpPr>
        <p:spPr>
          <a:xfrm>
            <a:off x="228600" y="356540"/>
            <a:ext cx="8458200" cy="584775"/>
          </a:xfrm>
          <a:prstGeom prst="rect">
            <a:avLst/>
          </a:prstGeom>
          <a:noFill/>
        </p:spPr>
        <p:txBody>
          <a:bodyPr wrap="square" rtlCol="0">
            <a:spAutoFit/>
          </a:bodyPr>
          <a:lstStyle/>
          <a:p>
            <a:r>
              <a:rPr lang="en-US" sz="3200" b="1" dirty="0">
                <a:solidFill>
                  <a:srgbClr val="0076BC"/>
                </a:solidFill>
              </a:rPr>
              <a:t>CSC Overview</a:t>
            </a:r>
          </a:p>
        </p:txBody>
      </p:sp>
      <p:sp>
        <p:nvSpPr>
          <p:cNvPr id="8" name="TextBox 7">
            <a:extLst>
              <a:ext uri="{FF2B5EF4-FFF2-40B4-BE49-F238E27FC236}">
                <a16:creationId xmlns:a16="http://schemas.microsoft.com/office/drawing/2014/main" id="{18E81EF7-BB83-214A-95B2-FD25898B0227}"/>
              </a:ext>
            </a:extLst>
          </p:cNvPr>
          <p:cNvSpPr txBox="1"/>
          <p:nvPr/>
        </p:nvSpPr>
        <p:spPr>
          <a:xfrm>
            <a:off x="582016" y="1704766"/>
            <a:ext cx="8224157" cy="3970318"/>
          </a:xfrm>
          <a:prstGeom prst="rect">
            <a:avLst/>
          </a:prstGeom>
          <a:noFill/>
        </p:spPr>
        <p:txBody>
          <a:bodyPr wrap="square" rtlCol="0">
            <a:spAutoFit/>
          </a:bodyPr>
          <a:lstStyle/>
          <a:p>
            <a:r>
              <a:rPr lang="en-US" sz="2800" b="1" dirty="0"/>
              <a:t>What is the purpose of a CSC?</a:t>
            </a:r>
          </a:p>
          <a:p>
            <a:pPr marL="571500" indent="-571500">
              <a:buFont typeface="Arial"/>
              <a:buChar char="•"/>
            </a:pPr>
            <a:r>
              <a:rPr lang="en-US" sz="2800" b="1" dirty="0"/>
              <a:t>Enhance student achievement</a:t>
            </a:r>
          </a:p>
          <a:p>
            <a:pPr marL="571500" indent="-571500">
              <a:buFont typeface="Arial"/>
              <a:buChar char="•"/>
            </a:pPr>
            <a:r>
              <a:rPr lang="en-US" sz="2800" b="1" dirty="0"/>
              <a:t>Engage the school community</a:t>
            </a:r>
          </a:p>
          <a:p>
            <a:pPr marL="571500" indent="-571500">
              <a:buFont typeface="Arial"/>
              <a:buChar char="•"/>
            </a:pPr>
            <a:r>
              <a:rPr lang="en-US" sz="2800" b="1" dirty="0"/>
              <a:t>Provide strategic direction as stated in the Unified Improvement Plan (UIP)</a:t>
            </a:r>
          </a:p>
          <a:p>
            <a:pPr marL="571500" indent="-571500">
              <a:buFont typeface="Arial"/>
              <a:buChar char="•"/>
            </a:pPr>
            <a:r>
              <a:rPr lang="en-US" sz="2800" b="1" dirty="0"/>
              <a:t>Ensure compliance with relevant laws and regulations</a:t>
            </a:r>
          </a:p>
          <a:p>
            <a:pPr marL="571500" indent="-571500">
              <a:buFont typeface="Arial"/>
              <a:buChar char="•"/>
            </a:pPr>
            <a:r>
              <a:rPr lang="en-US" sz="2800" b="1" dirty="0"/>
              <a:t>Brings community and parent voice to the table</a:t>
            </a:r>
          </a:p>
          <a:p>
            <a:pPr marL="571500" indent="-571500">
              <a:buFont typeface="Arial"/>
              <a:buChar char="•"/>
            </a:pPr>
            <a:r>
              <a:rPr lang="en-US" sz="2800" b="1" dirty="0"/>
              <a:t>Hold open meetings</a:t>
            </a:r>
          </a:p>
        </p:txBody>
      </p:sp>
    </p:spTree>
    <p:extLst>
      <p:ext uri="{BB962C8B-B14F-4D97-AF65-F5344CB8AC3E}">
        <p14:creationId xmlns:p14="http://schemas.microsoft.com/office/powerpoint/2010/main" val="189726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C9F9B5F4-A0C6-AE44-A9A0-87FC6B7AFF21}"/>
              </a:ext>
            </a:extLst>
          </p:cNvPr>
          <p:cNvCxnSpPr/>
          <p:nvPr/>
        </p:nvCxnSpPr>
        <p:spPr>
          <a:xfrm>
            <a:off x="266700" y="685797"/>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3B55CF-E3CE-A240-A7F6-0C50D807310A}"/>
              </a:ext>
            </a:extLst>
          </p:cNvPr>
          <p:cNvSpPr txBox="1"/>
          <p:nvPr/>
        </p:nvSpPr>
        <p:spPr>
          <a:xfrm>
            <a:off x="228600" y="10177"/>
            <a:ext cx="8458200" cy="584775"/>
          </a:xfrm>
          <a:prstGeom prst="rect">
            <a:avLst/>
          </a:prstGeom>
          <a:noFill/>
        </p:spPr>
        <p:txBody>
          <a:bodyPr wrap="square" rtlCol="0">
            <a:spAutoFit/>
          </a:bodyPr>
          <a:lstStyle/>
          <a:p>
            <a:r>
              <a:rPr lang="en-US" sz="3200" b="1" dirty="0">
                <a:solidFill>
                  <a:srgbClr val="0076BC"/>
                </a:solidFill>
              </a:rPr>
              <a:t>Documents Detailing CSC’s Role</a:t>
            </a:r>
          </a:p>
        </p:txBody>
      </p:sp>
      <p:sp>
        <p:nvSpPr>
          <p:cNvPr id="7" name="TextBox 6">
            <a:extLst>
              <a:ext uri="{FF2B5EF4-FFF2-40B4-BE49-F238E27FC236}">
                <a16:creationId xmlns:a16="http://schemas.microsoft.com/office/drawing/2014/main" id="{6A2F95B9-D4C4-4143-8583-A6F0A65DC47D}"/>
              </a:ext>
            </a:extLst>
          </p:cNvPr>
          <p:cNvSpPr txBox="1"/>
          <p:nvPr/>
        </p:nvSpPr>
        <p:spPr>
          <a:xfrm>
            <a:off x="228601" y="1581219"/>
            <a:ext cx="5194300" cy="1446550"/>
          </a:xfrm>
          <a:prstGeom prst="rect">
            <a:avLst/>
          </a:prstGeom>
          <a:noFill/>
        </p:spPr>
        <p:txBody>
          <a:bodyPr wrap="square" rtlCol="0">
            <a:spAutoFit/>
          </a:bodyPr>
          <a:lstStyle/>
          <a:p>
            <a:pPr marL="406400" indent="-406400">
              <a:buFont typeface="Arial"/>
              <a:buChar char="•"/>
            </a:pPr>
            <a:r>
              <a:rPr lang="en-US" sz="2200" dirty="0"/>
              <a:t>Colorado Revised Statute 22-11-401</a:t>
            </a:r>
          </a:p>
          <a:p>
            <a:pPr marL="406400" indent="-406400">
              <a:buFont typeface="Arial"/>
              <a:buChar char="•"/>
            </a:pPr>
            <a:r>
              <a:rPr lang="en-US" sz="2200" dirty="0"/>
              <a:t>Colorado Revised Statute 22-11-402</a:t>
            </a:r>
          </a:p>
          <a:p>
            <a:pPr marL="406400" indent="-406400">
              <a:buFont typeface="Arial"/>
              <a:buChar char="•"/>
            </a:pPr>
            <a:r>
              <a:rPr lang="en-US" sz="2200" dirty="0"/>
              <a:t>Colorado Revised Statute 22-11-403</a:t>
            </a:r>
          </a:p>
          <a:p>
            <a:pPr marL="406400" indent="-406400">
              <a:buFont typeface="Arial"/>
              <a:buChar char="•"/>
            </a:pPr>
            <a:r>
              <a:rPr lang="en-US" sz="2200" dirty="0"/>
              <a:t>Senate Bill 13-193</a:t>
            </a:r>
          </a:p>
        </p:txBody>
      </p:sp>
      <p:pic>
        <p:nvPicPr>
          <p:cNvPr id="8" name="Picture 7">
            <a:extLst>
              <a:ext uri="{FF2B5EF4-FFF2-40B4-BE49-F238E27FC236}">
                <a16:creationId xmlns:a16="http://schemas.microsoft.com/office/drawing/2014/main" id="{1C203D88-311C-A349-B77D-B05B5D94C4BE}"/>
              </a:ext>
            </a:extLst>
          </p:cNvPr>
          <p:cNvPicPr>
            <a:picLocks noChangeAspect="1"/>
          </p:cNvPicPr>
          <p:nvPr/>
        </p:nvPicPr>
        <p:blipFill>
          <a:blip r:embed="rId4"/>
          <a:stretch>
            <a:fillRect/>
          </a:stretch>
        </p:blipFill>
        <p:spPr>
          <a:xfrm>
            <a:off x="266700" y="921125"/>
            <a:ext cx="3009900" cy="550382"/>
          </a:xfrm>
          <a:prstGeom prst="rect">
            <a:avLst/>
          </a:prstGeom>
        </p:spPr>
      </p:pic>
      <p:sp>
        <p:nvSpPr>
          <p:cNvPr id="9" name="TextBox 8">
            <a:extLst>
              <a:ext uri="{FF2B5EF4-FFF2-40B4-BE49-F238E27FC236}">
                <a16:creationId xmlns:a16="http://schemas.microsoft.com/office/drawing/2014/main" id="{E06EF2CD-EEF2-DF45-9C06-7DDF54D772C4}"/>
              </a:ext>
            </a:extLst>
          </p:cNvPr>
          <p:cNvSpPr txBox="1"/>
          <p:nvPr/>
        </p:nvSpPr>
        <p:spPr>
          <a:xfrm>
            <a:off x="210819" y="4490149"/>
            <a:ext cx="5580381" cy="1446550"/>
          </a:xfrm>
          <a:prstGeom prst="rect">
            <a:avLst/>
          </a:prstGeom>
          <a:noFill/>
        </p:spPr>
        <p:txBody>
          <a:bodyPr wrap="square" rtlCol="0">
            <a:spAutoFit/>
          </a:bodyPr>
          <a:lstStyle/>
          <a:p>
            <a:pPr marL="406400" indent="-406400">
              <a:buFont typeface="Arial"/>
              <a:buChar char="•"/>
            </a:pPr>
            <a:r>
              <a:rPr lang="en-US" sz="2200" dirty="0"/>
              <a:t>DPS Board of Education Policy BDF-R4</a:t>
            </a:r>
          </a:p>
          <a:p>
            <a:pPr marL="406400" indent="-406400">
              <a:buFont typeface="Arial"/>
              <a:buChar char="•"/>
            </a:pPr>
            <a:r>
              <a:rPr lang="en-US" sz="2200" dirty="0"/>
              <a:t>DPS Board of Education Policy KB,KB-R</a:t>
            </a:r>
          </a:p>
          <a:p>
            <a:pPr marL="406400" indent="-406400">
              <a:buFont typeface="Arial"/>
              <a:buChar char="•"/>
            </a:pPr>
            <a:r>
              <a:rPr lang="en-US" sz="2200" dirty="0"/>
              <a:t>Denver Classroom Teacher’s Association (DCTA) Agreement</a:t>
            </a:r>
          </a:p>
        </p:txBody>
      </p:sp>
      <p:sp>
        <p:nvSpPr>
          <p:cNvPr id="10" name="TextBox 9">
            <a:extLst>
              <a:ext uri="{FF2B5EF4-FFF2-40B4-BE49-F238E27FC236}">
                <a16:creationId xmlns:a16="http://schemas.microsoft.com/office/drawing/2014/main" id="{4F7B2925-1FB2-0840-99B4-77C2FEDE1E96}"/>
              </a:ext>
            </a:extLst>
          </p:cNvPr>
          <p:cNvSpPr txBox="1"/>
          <p:nvPr/>
        </p:nvSpPr>
        <p:spPr>
          <a:xfrm>
            <a:off x="5560696" y="3588891"/>
            <a:ext cx="3343910" cy="769441"/>
          </a:xfrm>
          <a:prstGeom prst="rect">
            <a:avLst/>
          </a:prstGeom>
          <a:noFill/>
        </p:spPr>
        <p:txBody>
          <a:bodyPr wrap="square" rtlCol="0">
            <a:spAutoFit/>
          </a:bodyPr>
          <a:lstStyle/>
          <a:p>
            <a:pPr marL="406400" indent="-406400">
              <a:buFont typeface="Arial"/>
              <a:buChar char="•"/>
            </a:pPr>
            <a:r>
              <a:rPr lang="en-US" sz="2200" dirty="0"/>
              <a:t>Consent Decree of the US District Court</a:t>
            </a:r>
          </a:p>
        </p:txBody>
      </p:sp>
      <p:pic>
        <p:nvPicPr>
          <p:cNvPr id="11" name="Picture 10">
            <a:extLst>
              <a:ext uri="{FF2B5EF4-FFF2-40B4-BE49-F238E27FC236}">
                <a16:creationId xmlns:a16="http://schemas.microsoft.com/office/drawing/2014/main" id="{5FBEE0B6-32C5-8248-8E91-DC3302961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3374490"/>
            <a:ext cx="1943101" cy="971551"/>
          </a:xfrm>
          <a:prstGeom prst="rect">
            <a:avLst/>
          </a:prstGeom>
        </p:spPr>
      </p:pic>
      <p:pic>
        <p:nvPicPr>
          <p:cNvPr id="12" name="Picture 11">
            <a:extLst>
              <a:ext uri="{FF2B5EF4-FFF2-40B4-BE49-F238E27FC236}">
                <a16:creationId xmlns:a16="http://schemas.microsoft.com/office/drawing/2014/main" id="{E62D2880-5410-B94C-9160-0FE12D94EDC5}"/>
              </a:ext>
            </a:extLst>
          </p:cNvPr>
          <p:cNvPicPr>
            <a:picLocks noChangeAspect="1"/>
          </p:cNvPicPr>
          <p:nvPr/>
        </p:nvPicPr>
        <p:blipFill>
          <a:blip r:embed="rId6"/>
          <a:stretch>
            <a:fillRect/>
          </a:stretch>
        </p:blipFill>
        <p:spPr>
          <a:xfrm>
            <a:off x="6434773" y="2047339"/>
            <a:ext cx="1327151" cy="1327151"/>
          </a:xfrm>
          <a:prstGeom prst="rect">
            <a:avLst/>
          </a:prstGeom>
        </p:spPr>
      </p:pic>
    </p:spTree>
    <p:extLst>
      <p:ext uri="{BB962C8B-B14F-4D97-AF65-F5344CB8AC3E}">
        <p14:creationId xmlns:p14="http://schemas.microsoft.com/office/powerpoint/2010/main" val="185727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D8A9B8-40D7-894D-84EB-9C39E682E6EA}"/>
              </a:ext>
            </a:extLst>
          </p:cNvPr>
          <p:cNvPicPr>
            <a:picLocks noChangeAspect="1" noChangeArrowheads="1"/>
          </p:cNvPicPr>
          <p:nvPr/>
        </p:nvPicPr>
        <p:blipFill>
          <a:blip r:embed="rId3"/>
          <a:srcRect/>
          <a:stretch>
            <a:fillRect/>
          </a:stretch>
        </p:blipFill>
        <p:spPr bwMode="auto">
          <a:xfrm>
            <a:off x="1423959" y="1206134"/>
            <a:ext cx="6299791" cy="5295174"/>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95988599-B6D7-1A45-8649-31787FBE0072}"/>
              </a:ext>
            </a:extLst>
          </p:cNvPr>
          <p:cNvCxnSpPr/>
          <p:nvPr/>
        </p:nvCxnSpPr>
        <p:spPr>
          <a:xfrm>
            <a:off x="377540" y="1115289"/>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0F011D-6992-E549-8915-85F11635C249}"/>
              </a:ext>
            </a:extLst>
          </p:cNvPr>
          <p:cNvSpPr txBox="1"/>
          <p:nvPr/>
        </p:nvSpPr>
        <p:spPr>
          <a:xfrm>
            <a:off x="339440" y="439669"/>
            <a:ext cx="8458200" cy="584776"/>
          </a:xfrm>
          <a:prstGeom prst="rect">
            <a:avLst/>
          </a:prstGeom>
          <a:noFill/>
          <a:ln>
            <a:solidFill>
              <a:schemeClr val="accent1"/>
            </a:solidFill>
          </a:ln>
        </p:spPr>
        <p:txBody>
          <a:bodyPr wrap="square" rtlCol="0">
            <a:spAutoFit/>
          </a:bodyPr>
          <a:lstStyle/>
          <a:p>
            <a:r>
              <a:rPr lang="en-US" sz="3200" b="1" dirty="0">
                <a:solidFill>
                  <a:schemeClr val="accent1"/>
                </a:solidFill>
              </a:rPr>
              <a:t>Colorado Revised Statute 22-11-401 </a:t>
            </a:r>
          </a:p>
        </p:txBody>
      </p:sp>
    </p:spTree>
    <p:extLst>
      <p:ext uri="{BB962C8B-B14F-4D97-AF65-F5344CB8AC3E}">
        <p14:creationId xmlns:p14="http://schemas.microsoft.com/office/powerpoint/2010/main" val="273958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cxnSp>
        <p:nvCxnSpPr>
          <p:cNvPr id="4" name="Straight Connector 3">
            <a:extLst>
              <a:ext uri="{FF2B5EF4-FFF2-40B4-BE49-F238E27FC236}">
                <a16:creationId xmlns:a16="http://schemas.microsoft.com/office/drawing/2014/main" id="{62F2CC89-BB9B-574F-9BF2-FFD313608C6F}"/>
              </a:ext>
            </a:extLst>
          </p:cNvPr>
          <p:cNvCxnSpPr/>
          <p:nvPr/>
        </p:nvCxnSpPr>
        <p:spPr>
          <a:xfrm>
            <a:off x="335975" y="962885"/>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8228A3-4769-4349-B0E5-1E7E86FF07DC}"/>
              </a:ext>
            </a:extLst>
          </p:cNvPr>
          <p:cNvSpPr txBox="1"/>
          <p:nvPr/>
        </p:nvSpPr>
        <p:spPr>
          <a:xfrm>
            <a:off x="297875" y="287265"/>
            <a:ext cx="8458200" cy="584776"/>
          </a:xfrm>
          <a:prstGeom prst="rect">
            <a:avLst/>
          </a:prstGeom>
          <a:noFill/>
          <a:ln>
            <a:solidFill>
              <a:schemeClr val="accent1"/>
            </a:solidFill>
          </a:ln>
        </p:spPr>
        <p:txBody>
          <a:bodyPr wrap="square" rtlCol="0">
            <a:spAutoFit/>
          </a:bodyPr>
          <a:lstStyle/>
          <a:p>
            <a:r>
              <a:rPr lang="en-US" sz="3200" b="1" dirty="0">
                <a:solidFill>
                  <a:schemeClr val="accent1"/>
                </a:solidFill>
              </a:rPr>
              <a:t>Colorado Revised Statute 22-11-402 </a:t>
            </a:r>
          </a:p>
        </p:txBody>
      </p:sp>
      <p:sp>
        <p:nvSpPr>
          <p:cNvPr id="7" name="Rectangle 6">
            <a:extLst>
              <a:ext uri="{FF2B5EF4-FFF2-40B4-BE49-F238E27FC236}">
                <a16:creationId xmlns:a16="http://schemas.microsoft.com/office/drawing/2014/main" id="{C5861AA6-D99E-9148-A8EB-1C07BE624466}"/>
              </a:ext>
            </a:extLst>
          </p:cNvPr>
          <p:cNvSpPr/>
          <p:nvPr/>
        </p:nvSpPr>
        <p:spPr>
          <a:xfrm>
            <a:off x="335975" y="4892275"/>
            <a:ext cx="8495769" cy="954107"/>
          </a:xfrm>
          <a:prstGeom prst="rect">
            <a:avLst/>
          </a:prstGeom>
        </p:spPr>
        <p:txBody>
          <a:bodyPr wrap="square">
            <a:spAutoFit/>
          </a:bodyPr>
          <a:lstStyle/>
          <a:p>
            <a:pPr lvl="0" algn="ctr"/>
            <a:r>
              <a:rPr lang="en-US" sz="2800" b="1" dirty="0"/>
              <a:t>Provides guidance, evaluation, and recommendations regarding the annual school budget</a:t>
            </a:r>
          </a:p>
        </p:txBody>
      </p:sp>
      <p:pic>
        <p:nvPicPr>
          <p:cNvPr id="8" name="Picture 7">
            <a:extLst>
              <a:ext uri="{FF2B5EF4-FFF2-40B4-BE49-F238E27FC236}">
                <a16:creationId xmlns:a16="http://schemas.microsoft.com/office/drawing/2014/main" id="{B108BD25-CA5F-8A40-ABA1-C162CCCE5DDF}"/>
              </a:ext>
            </a:extLst>
          </p:cNvPr>
          <p:cNvPicPr>
            <a:picLocks noChangeAspect="1"/>
          </p:cNvPicPr>
          <p:nvPr/>
        </p:nvPicPr>
        <p:blipFill>
          <a:blip r:embed="rId4"/>
          <a:stretch>
            <a:fillRect/>
          </a:stretch>
        </p:blipFill>
        <p:spPr>
          <a:xfrm>
            <a:off x="5323883" y="2052721"/>
            <a:ext cx="2556612" cy="2338099"/>
          </a:xfrm>
          <a:prstGeom prst="rect">
            <a:avLst/>
          </a:prstGeom>
        </p:spPr>
      </p:pic>
      <p:pic>
        <p:nvPicPr>
          <p:cNvPr id="9" name="Picture 8">
            <a:extLst>
              <a:ext uri="{FF2B5EF4-FFF2-40B4-BE49-F238E27FC236}">
                <a16:creationId xmlns:a16="http://schemas.microsoft.com/office/drawing/2014/main" id="{4A243EEA-DC97-5E47-B6E0-7AAB03BBBA5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7145" y="1954797"/>
            <a:ext cx="3422179" cy="2791775"/>
          </a:xfrm>
          <a:prstGeom prst="rect">
            <a:avLst/>
          </a:prstGeom>
        </p:spPr>
      </p:pic>
    </p:spTree>
    <p:extLst>
      <p:ext uri="{BB962C8B-B14F-4D97-AF65-F5344CB8AC3E}">
        <p14:creationId xmlns:p14="http://schemas.microsoft.com/office/powerpoint/2010/main" val="388027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E76B0B-BE63-714F-A6CB-7D3840C40835}"/>
              </a:ext>
            </a:extLst>
          </p:cNvPr>
          <p:cNvPicPr>
            <a:picLocks noGrp="1" noChangeAspect="1"/>
          </p:cNvPicPr>
          <p:nvPr>
            <p:ph type="pic" sz="quarter" idx="17"/>
          </p:nvPr>
        </p:nvPicPr>
        <p:blipFill>
          <a:blip r:embed="rId3"/>
          <a:srcRect t="2267" b="2267"/>
          <a:stretch>
            <a:fillRect/>
          </a:stretch>
        </p:blipFill>
        <p:spPr/>
      </p:pic>
      <p:pic>
        <p:nvPicPr>
          <p:cNvPr id="4" name="Picture 3">
            <a:extLst>
              <a:ext uri="{FF2B5EF4-FFF2-40B4-BE49-F238E27FC236}">
                <a16:creationId xmlns:a16="http://schemas.microsoft.com/office/drawing/2014/main" id="{BF2099A7-FB1B-CD43-A2E6-44962BFD7913}"/>
              </a:ext>
            </a:extLst>
          </p:cNvPr>
          <p:cNvPicPr>
            <a:picLocks noChangeAspect="1"/>
          </p:cNvPicPr>
          <p:nvPr/>
        </p:nvPicPr>
        <p:blipFill>
          <a:blip r:embed="rId4"/>
          <a:stretch>
            <a:fillRect/>
          </a:stretch>
        </p:blipFill>
        <p:spPr>
          <a:xfrm>
            <a:off x="6367147" y="2717385"/>
            <a:ext cx="2722982" cy="2616616"/>
          </a:xfrm>
          <a:prstGeom prst="rect">
            <a:avLst/>
          </a:prstGeom>
        </p:spPr>
      </p:pic>
      <p:cxnSp>
        <p:nvCxnSpPr>
          <p:cNvPr id="6" name="Straight Connector 5">
            <a:extLst>
              <a:ext uri="{FF2B5EF4-FFF2-40B4-BE49-F238E27FC236}">
                <a16:creationId xmlns:a16="http://schemas.microsoft.com/office/drawing/2014/main" id="{54D6CA3D-2FF9-8846-85F9-673FA27DC80C}"/>
              </a:ext>
            </a:extLst>
          </p:cNvPr>
          <p:cNvCxnSpPr/>
          <p:nvPr/>
        </p:nvCxnSpPr>
        <p:spPr>
          <a:xfrm>
            <a:off x="266700" y="1143000"/>
            <a:ext cx="8229600" cy="0"/>
          </a:xfrm>
          <a:prstGeom prst="line">
            <a:avLst/>
          </a:prstGeom>
          <a:ln w="38100">
            <a:solidFill>
              <a:srgbClr val="67ACD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653185D-3782-4D4D-9F97-39291919E7FF}"/>
              </a:ext>
            </a:extLst>
          </p:cNvPr>
          <p:cNvSpPr txBox="1"/>
          <p:nvPr/>
        </p:nvSpPr>
        <p:spPr>
          <a:xfrm>
            <a:off x="228600" y="467380"/>
            <a:ext cx="8458200" cy="584776"/>
          </a:xfrm>
          <a:prstGeom prst="rect">
            <a:avLst/>
          </a:prstGeom>
          <a:noFill/>
          <a:ln>
            <a:solidFill>
              <a:schemeClr val="accent1"/>
            </a:solidFill>
          </a:ln>
        </p:spPr>
        <p:txBody>
          <a:bodyPr wrap="square" rtlCol="0">
            <a:spAutoFit/>
          </a:bodyPr>
          <a:lstStyle/>
          <a:p>
            <a:r>
              <a:rPr lang="en-US" sz="3200" b="1" dirty="0">
                <a:solidFill>
                  <a:schemeClr val="accent1"/>
                </a:solidFill>
              </a:rPr>
              <a:t>Colorado Revised Statute 22-11-403 </a:t>
            </a:r>
          </a:p>
        </p:txBody>
      </p:sp>
      <p:sp>
        <p:nvSpPr>
          <p:cNvPr id="8" name="TextBox 7">
            <a:extLst>
              <a:ext uri="{FF2B5EF4-FFF2-40B4-BE49-F238E27FC236}">
                <a16:creationId xmlns:a16="http://schemas.microsoft.com/office/drawing/2014/main" id="{C17CAEAD-B635-B944-AEB7-8CDCBBEC4EDA}"/>
              </a:ext>
            </a:extLst>
          </p:cNvPr>
          <p:cNvSpPr txBox="1"/>
          <p:nvPr/>
        </p:nvSpPr>
        <p:spPr>
          <a:xfrm>
            <a:off x="228600" y="1552821"/>
            <a:ext cx="6421150" cy="4401205"/>
          </a:xfrm>
          <a:prstGeom prst="rect">
            <a:avLst/>
          </a:prstGeom>
          <a:noFill/>
        </p:spPr>
        <p:txBody>
          <a:bodyPr wrap="square" rtlCol="0">
            <a:spAutoFit/>
          </a:bodyPr>
          <a:lstStyle/>
          <a:p>
            <a:pPr lvl="0"/>
            <a:r>
              <a:rPr lang="en-US" sz="2800" dirty="0"/>
              <a:t>A </a:t>
            </a:r>
            <a:r>
              <a:rPr lang="en-US" sz="2800" dirty="0">
                <a:solidFill>
                  <a:schemeClr val="accent2"/>
                </a:solidFill>
              </a:rPr>
              <a:t>school performance plan (UIP) </a:t>
            </a:r>
            <a:r>
              <a:rPr lang="en-US" sz="2800" dirty="0"/>
              <a:t>shall be designed to raise the academic performance of students enrolled in the public school and to ensure that the public school, following the next annual performance review, attains a higher accreditation category or remains in the same accreditation category if the public school is already accredited by the school district or the institute at the highest level. </a:t>
            </a:r>
          </a:p>
        </p:txBody>
      </p:sp>
    </p:spTree>
    <p:extLst>
      <p:ext uri="{BB962C8B-B14F-4D97-AF65-F5344CB8AC3E}">
        <p14:creationId xmlns:p14="http://schemas.microsoft.com/office/powerpoint/2010/main" val="1376472634"/>
      </p:ext>
    </p:extLst>
  </p:cSld>
  <p:clrMapOvr>
    <a:masterClrMapping/>
  </p:clrMapOvr>
</p:sld>
</file>

<file path=ppt/theme/theme1.xml><?xml version="1.0" encoding="utf-8"?>
<a:theme xmlns:a="http://schemas.openxmlformats.org/drawingml/2006/main" name="Title Slide 1_customizeable photo">
  <a:themeElements>
    <a:clrScheme name="Custom 1">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yout 6 ">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2_static photo">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Slide_1">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partment Intro Slide">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yout 1">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Custom 1">
      <a:majorFont>
        <a:latin typeface="Tahoma "/>
        <a:ea typeface=""/>
        <a:cs typeface=""/>
      </a:majorFont>
      <a:minorFont>
        <a:latin typeface="Tahoma "/>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yout 2">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Custom 1">
      <a:majorFont>
        <a:latin typeface="Tahoma "/>
        <a:ea typeface=""/>
        <a:cs typeface=""/>
      </a:majorFont>
      <a:minorFont>
        <a:latin typeface="Tahoma "/>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yout 3">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Custom 1">
      <a:majorFont>
        <a:latin typeface="Tahoma "/>
        <a:ea typeface=""/>
        <a:cs typeface=""/>
      </a:majorFont>
      <a:minorFont>
        <a:latin typeface="Tahoma "/>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ayout 4 ">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yout 5">
  <a:themeElements>
    <a:clrScheme name="DPS Internal Branding - Light Orange">
      <a:dk1>
        <a:srgbClr val="000000"/>
      </a:dk1>
      <a:lt1>
        <a:srgbClr val="FFFFFF"/>
      </a:lt1>
      <a:dk2>
        <a:srgbClr val="44546A"/>
      </a:dk2>
      <a:lt2>
        <a:srgbClr val="E7E6E6"/>
      </a:lt2>
      <a:accent1>
        <a:srgbClr val="0076BD"/>
      </a:accent1>
      <a:accent2>
        <a:srgbClr val="F89C22"/>
      </a:accent2>
      <a:accent3>
        <a:srgbClr val="0EA2DC"/>
      </a:accent3>
      <a:accent4>
        <a:srgbClr val="DD671D"/>
      </a:accent4>
      <a:accent5>
        <a:srgbClr val="005073"/>
      </a:accent5>
      <a:accent6>
        <a:srgbClr val="878687"/>
      </a:accent6>
      <a:hlink>
        <a:srgbClr val="0EA2DC"/>
      </a:hlink>
      <a:folHlink>
        <a:srgbClr val="8786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5165</TotalTime>
  <Words>1157</Words>
  <Application>Microsoft Macintosh PowerPoint</Application>
  <PresentationFormat>On-screen Show (4:3)</PresentationFormat>
  <Paragraphs>267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19</vt:i4>
      </vt:variant>
    </vt:vector>
  </HeadingPairs>
  <TitlesOfParts>
    <vt:vector size="36" baseType="lpstr">
      <vt:lpstr>ＭＳ Ｐゴシック</vt:lpstr>
      <vt:lpstr>Arial</vt:lpstr>
      <vt:lpstr>Calibri</vt:lpstr>
      <vt:lpstr>Rockwell</vt:lpstr>
      <vt:lpstr>Tahoma</vt:lpstr>
      <vt:lpstr>Tahoma </vt:lpstr>
      <vt:lpstr>Wingdings</vt:lpstr>
      <vt:lpstr>Title Slide 1_customizeable photo</vt:lpstr>
      <vt:lpstr>Title Slide 2_static photo</vt:lpstr>
      <vt:lpstr>Transition Slide_1</vt:lpstr>
      <vt:lpstr>Department Intro Slide</vt:lpstr>
      <vt:lpstr>Layout 1</vt:lpstr>
      <vt:lpstr>Layout 2</vt:lpstr>
      <vt:lpstr>Layout 3</vt:lpstr>
      <vt:lpstr>Layout 4 </vt:lpstr>
      <vt:lpstr>Layout 5</vt:lpstr>
      <vt:lpstr>Layout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279</cp:revision>
  <cp:lastPrinted>2018-08-31T15:47:36Z</cp:lastPrinted>
  <dcterms:created xsi:type="dcterms:W3CDTF">2016-07-26T21:09:33Z</dcterms:created>
  <dcterms:modified xsi:type="dcterms:W3CDTF">2018-08-31T17:51:04Z</dcterms:modified>
  <cp:category/>
</cp:coreProperties>
</file>